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5"/>
  </p:notesMasterIdLst>
  <p:handoutMasterIdLst>
    <p:handoutMasterId r:id="rId36"/>
  </p:handoutMasterIdLst>
  <p:sldIdLst>
    <p:sldId id="2016" r:id="rId5"/>
    <p:sldId id="2187" r:id="rId6"/>
    <p:sldId id="2205" r:id="rId7"/>
    <p:sldId id="2204" r:id="rId8"/>
    <p:sldId id="2188" r:id="rId9"/>
    <p:sldId id="2189" r:id="rId10"/>
    <p:sldId id="2192" r:id="rId11"/>
    <p:sldId id="2191" r:id="rId12"/>
    <p:sldId id="2196" r:id="rId13"/>
    <p:sldId id="2197" r:id="rId14"/>
    <p:sldId id="2194" r:id="rId15"/>
    <p:sldId id="2198" r:id="rId16"/>
    <p:sldId id="2199" r:id="rId17"/>
    <p:sldId id="2195" r:id="rId18"/>
    <p:sldId id="2200" r:id="rId19"/>
    <p:sldId id="2217" r:id="rId20"/>
    <p:sldId id="2190" r:id="rId21"/>
    <p:sldId id="2202" r:id="rId22"/>
    <p:sldId id="2213" r:id="rId23"/>
    <p:sldId id="2201" r:id="rId24"/>
    <p:sldId id="2212" r:id="rId25"/>
    <p:sldId id="2208" r:id="rId26"/>
    <p:sldId id="2207" r:id="rId27"/>
    <p:sldId id="2209" r:id="rId28"/>
    <p:sldId id="2210" r:id="rId29"/>
    <p:sldId id="2203" r:id="rId30"/>
    <p:sldId id="2211" r:id="rId31"/>
    <p:sldId id="2216" r:id="rId32"/>
    <p:sldId id="2215" r:id="rId33"/>
    <p:sldId id="2214" r:id="rId34"/>
  </p:sldIdLst>
  <p:sldSz cx="12192000" cy="6858000"/>
  <p:notesSz cx="6797675" cy="9926638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Humphreys" initials="MH" lastIdx="5" clrIdx="0"/>
  <p:cmAuthor id="2" name="Johanna Munck af Rosenschöld" initials="JMaR" lastIdx="2" clrIdx="1"/>
  <p:cmAuthor id="3" name="Mattias Boldt" initials="MB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996B"/>
    <a:srgbClr val="E7D6B9"/>
    <a:srgbClr val="3C3C3C"/>
    <a:srgbClr val="BEDCE6"/>
    <a:srgbClr val="F0E6DC"/>
    <a:srgbClr val="E1DCD6"/>
    <a:srgbClr val="63A2DB"/>
    <a:srgbClr val="7FB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llanmörkt format 2 - Dekorfär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llanmörkt format 2 - Dekorfär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llanmörkt format 2 - Dekorfär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llanmörkt format 2 - Dekorfär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57" autoAdjust="0"/>
  </p:normalViewPr>
  <p:slideViewPr>
    <p:cSldViewPr snapToGrid="0">
      <p:cViewPr>
        <p:scale>
          <a:sx n="100" d="100"/>
          <a:sy n="100" d="100"/>
        </p:scale>
        <p:origin x="876" y="31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49900" y="0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11F22-9495-4346-9F2D-EC586047B19B}" type="datetimeFigureOut">
              <a:rPr lang="sv-SE" smtClean="0"/>
              <a:t>2021-11-02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2" y="9428403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49900" y="9428403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A2761-42A7-400B-9402-072783787D6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9271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50445" y="2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863C4-138D-4946-A7C3-64424D1FD03D}" type="datetimeFigureOut">
              <a:rPr lang="sv-SE" smtClean="0"/>
              <a:t>2021-11-02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50445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5FE88-A15F-4405-9ABC-025D2D1FF9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3510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1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4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63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95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80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34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93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4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3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24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42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8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20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29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8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93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74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47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0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46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21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93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81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6862487D-62B7-4BE5-8317-23FFD1BDE12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24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å 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406637" y="410199"/>
            <a:ext cx="11378015" cy="60418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35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406637" y="2187723"/>
            <a:ext cx="11378015" cy="3700328"/>
          </a:xfrm>
          <a:prstGeom prst="rect">
            <a:avLst/>
          </a:prstGeom>
        </p:spPr>
        <p:txBody>
          <a:bodyPr anchor="t"/>
          <a:lstStyle>
            <a:lvl1pPr algn="ctr">
              <a:defRPr sz="3000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390831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00" y="37842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10401" y="2016001"/>
            <a:ext cx="5605551" cy="430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1" y="2016000"/>
            <a:ext cx="5611812" cy="430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4014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10400" y="770400"/>
            <a:ext cx="11372400" cy="9216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393701" y="2016000"/>
            <a:ext cx="5607500" cy="590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2700" b="0" cap="all" baseline="0">
                <a:latin typeface="Tengbom Scandia Bold Stencil" panose="020B06030500000200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Fas 1.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393701" y="2642401"/>
            <a:ext cx="5607500" cy="36729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016000"/>
            <a:ext cx="5610600" cy="590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2700" b="0" cap="all" baseline="0">
                <a:latin typeface="Tengbom Scandia Bold Stencil" panose="020B06030500000200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Fas 2.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642401"/>
            <a:ext cx="5610600" cy="36729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947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00" y="37842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4049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8129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6" name="Platshållare för bild 5"/>
          <p:cNvSpPr>
            <a:spLocks noGrp="1"/>
          </p:cNvSpPr>
          <p:nvPr>
            <p:ph type="pic" sz="quarter" idx="13" hasCustomPrompt="1"/>
          </p:nvPr>
        </p:nvSpPr>
        <p:spPr>
          <a:xfrm>
            <a:off x="406800" y="410400"/>
            <a:ext cx="11379600" cy="60074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0280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ubrik &amp;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613939"/>
            <a:ext cx="11428411" cy="246967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500" b="0">
                <a:latin typeface="+mj-lt"/>
              </a:defRPr>
            </a:lvl1pPr>
          </a:lstStyle>
          <a:p>
            <a:pPr lvl="0"/>
            <a:r>
              <a:rPr lang="sv-SE"/>
              <a:t>Plats för alternativ underrubrik</a:t>
            </a:r>
          </a:p>
        </p:txBody>
      </p:sp>
      <p:sp>
        <p:nvSpPr>
          <p:cNvPr id="9" name="Platshållare för rubrik 1"/>
          <p:cNvSpPr>
            <a:spLocks noGrp="1"/>
          </p:cNvSpPr>
          <p:nvPr>
            <p:ph type="title"/>
          </p:nvPr>
        </p:nvSpPr>
        <p:spPr>
          <a:xfrm>
            <a:off x="383714" y="319838"/>
            <a:ext cx="11427285" cy="288031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10" name="Platshållare för innehåll 2"/>
          <p:cNvSpPr>
            <a:spLocks noGrp="1"/>
          </p:cNvSpPr>
          <p:nvPr>
            <p:ph sz="quarter" idx="15"/>
          </p:nvPr>
        </p:nvSpPr>
        <p:spPr>
          <a:xfrm>
            <a:off x="382588" y="1160462"/>
            <a:ext cx="11428411" cy="51847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4073109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bg>
      <p:bgPr>
        <a:solidFill>
          <a:srgbClr val="E1D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87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630800" y="2718000"/>
            <a:ext cx="8935200" cy="179640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b="0" cap="all" baseline="0"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600" y="4658400"/>
            <a:ext cx="8942400" cy="1231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1496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ön 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text 8"/>
          <p:cNvSpPr>
            <a:spLocks noGrp="1"/>
          </p:cNvSpPr>
          <p:nvPr>
            <p:ph type="body" sz="quarter" idx="13" hasCustomPrompt="1"/>
          </p:nvPr>
        </p:nvSpPr>
        <p:spPr>
          <a:xfrm>
            <a:off x="406800" y="410400"/>
            <a:ext cx="11379600" cy="60408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sv-SE"/>
              <a:t> 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632246" y="2717565"/>
            <a:ext cx="8933923" cy="1794549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cap="all" baseline="0"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700" y="4657460"/>
            <a:ext cx="8942469" cy="12305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21" y="1335600"/>
            <a:ext cx="2289159" cy="86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art 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 hasCustomPrompt="1"/>
          </p:nvPr>
        </p:nvSpPr>
        <p:spPr>
          <a:xfrm>
            <a:off x="406800" y="410400"/>
            <a:ext cx="11379600" cy="6040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sv-SE"/>
              <a:t> 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632246" y="2717565"/>
            <a:ext cx="8933923" cy="1794549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cap="all" baseline="0">
                <a:solidFill>
                  <a:schemeClr val="bg1"/>
                </a:solidFill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700" y="4657460"/>
            <a:ext cx="8942469" cy="12305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93" y="1588062"/>
            <a:ext cx="1901168" cy="85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65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bild 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bild 9"/>
          <p:cNvSpPr>
            <a:spLocks noGrp="1"/>
          </p:cNvSpPr>
          <p:nvPr>
            <p:ph type="pic" sz="quarter" idx="13" hasCustomPrompt="1"/>
          </p:nvPr>
        </p:nvSpPr>
        <p:spPr>
          <a:xfrm>
            <a:off x="406800" y="410400"/>
            <a:ext cx="11379600" cy="602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 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632246" y="2717565"/>
            <a:ext cx="8933923" cy="71143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cap="all" baseline="0">
                <a:solidFill>
                  <a:schemeClr val="bg1"/>
                </a:solidFill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xxx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700" y="4657460"/>
            <a:ext cx="8942469" cy="12305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4" hasCustomPrompt="1"/>
          </p:nvPr>
        </p:nvSpPr>
        <p:spPr>
          <a:xfrm>
            <a:off x="5101200" y="1335600"/>
            <a:ext cx="1980000" cy="9972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423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10400" y="34517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10400" y="2016809"/>
            <a:ext cx="11372400" cy="43068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>
            <a:lvl1pPr>
              <a:defRPr>
                <a:latin typeface="Tengbom Scandia Medium" panose="020B0603050000020004" pitchFamily="34" charset="0"/>
              </a:defRPr>
            </a:lvl1pPr>
          </a:lstStyle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Tengbom Scandia Medium" panose="020B0603050000020004" pitchFamily="34" charset="0"/>
              </a:defRPr>
            </a:lvl1pPr>
          </a:lstStyle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052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och numr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00" y="37842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096000" y="2016002"/>
            <a:ext cx="5686800" cy="4306885"/>
          </a:xfrm>
          <a:prstGeom prst="rect">
            <a:avLst/>
          </a:prstGeom>
        </p:spPr>
        <p:txBody>
          <a:bodyPr/>
          <a:lstStyle>
            <a:lvl1pPr marL="371475" indent="-371475">
              <a:buFont typeface="+mj-lt"/>
              <a:buAutoNum type="arabicPeriod"/>
              <a:defRPr/>
            </a:lvl1pPr>
            <a:lvl2pPr marL="557213" indent="-171450">
              <a:defRPr/>
            </a:lvl2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11" name="Platshållare för bild 10"/>
          <p:cNvSpPr>
            <a:spLocks noGrp="1"/>
          </p:cNvSpPr>
          <p:nvPr>
            <p:ph type="pic" sz="quarter" idx="13" hasCustomPrompt="1"/>
          </p:nvPr>
        </p:nvSpPr>
        <p:spPr>
          <a:xfrm>
            <a:off x="409577" y="2016002"/>
            <a:ext cx="5554663" cy="4306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0853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06800" y="2188800"/>
            <a:ext cx="11379600" cy="230628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06800" y="4658400"/>
            <a:ext cx="11377213" cy="1666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none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3720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2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1" r:id="rId2"/>
    <p:sldLayoutId id="2147483677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hdr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5029" indent="-245269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orient="horz" pos="2160" userDrawn="1">
          <p15:clr>
            <a:srgbClr val="F26B43"/>
          </p15:clr>
        </p15:guide>
        <p15:guide id="1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7" Type="http://schemas.openxmlformats.org/officeDocument/2006/relationships/image" Target="../media/image76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69.jpg"/><Relationship Id="rId4" Type="http://schemas.openxmlformats.org/officeDocument/2006/relationships/image" Target="../media/image7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7" Type="http://schemas.openxmlformats.org/officeDocument/2006/relationships/image" Target="../media/image82.jpe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image" Target="../media/image88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9">
            <a:extLst>
              <a:ext uri="{FF2B5EF4-FFF2-40B4-BE49-F238E27FC236}">
                <a16:creationId xmlns:a16="http://schemas.microsoft.com/office/drawing/2014/main" id="{85305F76-1EC7-4416-8FEA-BF102CA6BCAA}"/>
              </a:ext>
            </a:extLst>
          </p:cNvPr>
          <p:cNvSpPr txBox="1">
            <a:spLocks/>
          </p:cNvSpPr>
          <p:nvPr/>
        </p:nvSpPr>
        <p:spPr>
          <a:xfrm>
            <a:off x="3424655" y="3804362"/>
            <a:ext cx="8189742" cy="1415508"/>
          </a:xfrm>
          <a:prstGeom prst="rect">
            <a:avLst/>
          </a:prstGeom>
        </p:spPr>
        <p:txBody>
          <a:bodyPr vert="horz" lIns="58652" tIns="29326" rIns="58652" bIns="29326" rtlCol="0" anchor="b">
            <a:noAutofit/>
          </a:bodyPr>
          <a:lstStyle>
            <a:lvl1pPr algn="ctr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000" b="0" i="0" kern="1200">
                <a:solidFill>
                  <a:srgbClr val="3C3C3C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r>
              <a:rPr lang="sv-SE" sz="8338"/>
              <a:t> </a:t>
            </a:r>
          </a:p>
        </p:txBody>
      </p:sp>
      <p:sp>
        <p:nvSpPr>
          <p:cNvPr id="6" name="Rubrik 9">
            <a:extLst>
              <a:ext uri="{FF2B5EF4-FFF2-40B4-BE49-F238E27FC236}">
                <a16:creationId xmlns:a16="http://schemas.microsoft.com/office/drawing/2014/main" id="{C91C1822-C2DF-401B-A4AC-9653CBA122F2}"/>
              </a:ext>
            </a:extLst>
          </p:cNvPr>
          <p:cNvSpPr txBox="1">
            <a:spLocks/>
          </p:cNvSpPr>
          <p:nvPr/>
        </p:nvSpPr>
        <p:spPr>
          <a:xfrm>
            <a:off x="1987005" y="2776263"/>
            <a:ext cx="8189742" cy="1415508"/>
          </a:xfrm>
          <a:prstGeom prst="rect">
            <a:avLst/>
          </a:prstGeom>
        </p:spPr>
        <p:txBody>
          <a:bodyPr vert="horz" lIns="58652" tIns="29326" rIns="58652" bIns="29326" rtlCol="0" anchor="b">
            <a:noAutofit/>
          </a:bodyPr>
          <a:lstStyle>
            <a:lvl1pPr algn="ctr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000" b="0" i="0" kern="1200">
                <a:solidFill>
                  <a:srgbClr val="3C3C3C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endParaRPr lang="sv-SE" sz="8338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2EA75E5F-D7C7-4737-B27F-7CA4592EB535}"/>
              </a:ext>
            </a:extLst>
          </p:cNvPr>
          <p:cNvSpPr txBox="1">
            <a:spLocks/>
          </p:cNvSpPr>
          <p:nvPr/>
        </p:nvSpPr>
        <p:spPr>
          <a:xfrm>
            <a:off x="933907" y="1861731"/>
            <a:ext cx="10295938" cy="144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8000" b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sv-SE" sz="8000" b="0" dirty="0">
              <a:solidFill>
                <a:srgbClr val="FF0000"/>
              </a:solidFill>
              <a:latin typeface="Fino" panose="00000500000000000000" pitchFamily="50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CBEA63-0587-4974-A738-1D991A332E18}"/>
              </a:ext>
            </a:extLst>
          </p:cNvPr>
          <p:cNvSpPr txBox="1">
            <a:spLocks/>
          </p:cNvSpPr>
          <p:nvPr/>
        </p:nvSpPr>
        <p:spPr>
          <a:xfrm>
            <a:off x="1098325" y="3427272"/>
            <a:ext cx="9967102" cy="1598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sv-SE" sz="3500" spc="0" dirty="0" err="1"/>
              <a:t>Algorithm-aided</a:t>
            </a:r>
            <a:r>
              <a:rPr lang="sv-SE" sz="3500" spc="0" dirty="0"/>
              <a:t> Design</a:t>
            </a:r>
          </a:p>
          <a:p>
            <a:pPr algn="ctr">
              <a:lnSpc>
                <a:spcPct val="100000"/>
              </a:lnSpc>
            </a:pPr>
            <a:r>
              <a:rPr lang="sv-SE" sz="3500" spc="0" dirty="0"/>
              <a:t>Data-</a:t>
            </a:r>
            <a:r>
              <a:rPr lang="sv-SE" sz="3500" spc="0" dirty="0" err="1"/>
              <a:t>aided</a:t>
            </a:r>
            <a:r>
              <a:rPr lang="sv-SE" sz="3500" spc="0" dirty="0"/>
              <a:t> Design</a:t>
            </a:r>
            <a:endParaRPr lang="en-US" sz="3500" spc="0" dirty="0"/>
          </a:p>
        </p:txBody>
      </p:sp>
      <p:grpSp>
        <p:nvGrpSpPr>
          <p:cNvPr id="14" name="Grupp 11">
            <a:extLst>
              <a:ext uri="{FF2B5EF4-FFF2-40B4-BE49-F238E27FC236}">
                <a16:creationId xmlns:a16="http://schemas.microsoft.com/office/drawing/2014/main" id="{79A741C6-FB3C-49CE-B152-1F7CDFF2AD5C}"/>
              </a:ext>
            </a:extLst>
          </p:cNvPr>
          <p:cNvGrpSpPr/>
          <p:nvPr/>
        </p:nvGrpSpPr>
        <p:grpSpPr>
          <a:xfrm rot="20700000">
            <a:off x="8827121" y="3671724"/>
            <a:ext cx="2160000" cy="2160000"/>
            <a:chOff x="7583758" y="1518432"/>
            <a:chExt cx="2520696" cy="252069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E1F5C6B-FA80-4043-BE5B-FF5A30BBDA7A}"/>
                </a:ext>
              </a:extLst>
            </p:cNvPr>
            <p:cNvSpPr/>
            <p:nvPr/>
          </p:nvSpPr>
          <p:spPr>
            <a:xfrm>
              <a:off x="7611460" y="1546133"/>
              <a:ext cx="2465293" cy="2465294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0E6DC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593CF92-3056-41EE-B75B-0BD4AE3F4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58" y="1518432"/>
              <a:ext cx="2520696" cy="252069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E8F695-9047-4072-BE63-15D31DE4B354}"/>
                </a:ext>
              </a:extLst>
            </p:cNvPr>
            <p:cNvSpPr txBox="1"/>
            <p:nvPr/>
          </p:nvSpPr>
          <p:spPr>
            <a:xfrm>
              <a:off x="7648810" y="2534653"/>
              <a:ext cx="2402541" cy="83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200" dirty="0">
                  <a:solidFill>
                    <a:srgbClr val="E7D6B9"/>
                  </a:solidFill>
                  <a:latin typeface="Circular Std" charset="0"/>
                  <a:ea typeface="Circular Std" charset="0"/>
                  <a:cs typeface="Circular Std" charset="0"/>
                </a:rPr>
                <a:t>2021.11.02</a:t>
              </a:r>
            </a:p>
            <a:p>
              <a:endParaRPr lang="en-US" sz="2200" dirty="0">
                <a:solidFill>
                  <a:srgbClr val="C1996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82193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51EB3D08-8B4F-4ED2-883C-889B39D4AAED}"/>
              </a:ext>
            </a:extLst>
          </p:cNvPr>
          <p:cNvSpPr txBox="1">
            <a:spLocks/>
          </p:cNvSpPr>
          <p:nvPr/>
        </p:nvSpPr>
        <p:spPr>
          <a:xfrm>
            <a:off x="3396000" y="1241555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Linear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</a:t>
            </a: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Staging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3BDFED1-FA93-439D-AA60-9842BFDC5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" t="17966" r="1743"/>
          <a:stretch/>
        </p:blipFill>
        <p:spPr>
          <a:xfrm>
            <a:off x="1416000" y="1961555"/>
            <a:ext cx="9360000" cy="47725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A9E765-FDDA-43F0-B48D-0E67626FC4C2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development</a:t>
            </a:r>
            <a:endParaRPr lang="en-US" sz="4000" spc="0" dirty="0">
              <a:latin typeface="Fi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0015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7065BA-EDF3-4C4A-A9C9-452F08A3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000" y="405512"/>
            <a:ext cx="10080000" cy="6046975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5AAFD0D3-CE55-4C09-A30B-A15B90891847}"/>
              </a:ext>
            </a:extLst>
          </p:cNvPr>
          <p:cNvSpPr txBox="1">
            <a:spLocks/>
          </p:cNvSpPr>
          <p:nvPr/>
        </p:nvSpPr>
        <p:spPr>
          <a:xfrm>
            <a:off x="10031464" y="3249000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Project Budget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779D4D1B-4BE8-470C-9864-B162E87C9DD6}"/>
              </a:ext>
            </a:extLst>
          </p:cNvPr>
          <p:cNvSpPr txBox="1">
            <a:spLocks/>
          </p:cNvSpPr>
          <p:nvPr/>
        </p:nvSpPr>
        <p:spPr>
          <a:xfrm>
            <a:off x="1160178" y="766483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Output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Quality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3DF5A55B-6BE6-4E6A-AFCE-5BAB0B81A3F7}"/>
              </a:ext>
            </a:extLst>
          </p:cNvPr>
          <p:cNvSpPr txBox="1">
            <a:spLocks/>
          </p:cNvSpPr>
          <p:nvPr/>
        </p:nvSpPr>
        <p:spPr>
          <a:xfrm>
            <a:off x="1160178" y="5731517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Depth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of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Study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32033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7DF9BB0-D63C-498F-A440-C2EEA34730D7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development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pic>
        <p:nvPicPr>
          <p:cNvPr id="6" name="Picture 5" descr="A picture containing chain, metalware, accessory, necklet&#10;&#10;Description automatically generated">
            <a:extLst>
              <a:ext uri="{FF2B5EF4-FFF2-40B4-BE49-F238E27FC236}">
                <a16:creationId xmlns:a16="http://schemas.microsoft.com/office/drawing/2014/main" id="{ECFA4DA7-797B-4F8E-AB93-ADEC018DB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29" b="3310"/>
          <a:stretch/>
        </p:blipFill>
        <p:spPr>
          <a:xfrm>
            <a:off x="1596000" y="1893261"/>
            <a:ext cx="9000000" cy="4643438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17583DD7-69EF-424C-9917-F5ACCBF9B4B8}"/>
              </a:ext>
            </a:extLst>
          </p:cNvPr>
          <p:cNvSpPr txBox="1">
            <a:spLocks/>
          </p:cNvSpPr>
          <p:nvPr/>
        </p:nvSpPr>
        <p:spPr>
          <a:xfrm>
            <a:off x="3396000" y="1241555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Circular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195395237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ody of water with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2436C89-4CA8-4A7F-B643-F1A017788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13" t="19349" r="5144" b="13766"/>
          <a:stretch/>
        </p:blipFill>
        <p:spPr>
          <a:xfrm>
            <a:off x="0" y="1"/>
            <a:ext cx="4122518" cy="2453716"/>
          </a:xfrm>
          <a:prstGeom prst="rect">
            <a:avLst/>
          </a:prstGeom>
        </p:spPr>
      </p:pic>
      <p:pic>
        <p:nvPicPr>
          <p:cNvPr id="6" name="Picture 5" descr="A picture containing sky, building, grass, outdoor&#10;&#10;Description automatically generated">
            <a:extLst>
              <a:ext uri="{FF2B5EF4-FFF2-40B4-BE49-F238E27FC236}">
                <a16:creationId xmlns:a16="http://schemas.microsoft.com/office/drawing/2014/main" id="{00350D69-3BA1-43A3-9ED4-D80B29F6A0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57" y="4364778"/>
            <a:ext cx="3988813" cy="2493221"/>
          </a:xfrm>
          <a:prstGeom prst="rect">
            <a:avLst/>
          </a:prstGeom>
        </p:spPr>
      </p:pic>
      <p:pic>
        <p:nvPicPr>
          <p:cNvPr id="12" name="Picture 11" descr="A high angle view of a city&#10;&#10;Description automatically generated with medium confidence">
            <a:extLst>
              <a:ext uri="{FF2B5EF4-FFF2-40B4-BE49-F238E27FC236}">
                <a16:creationId xmlns:a16="http://schemas.microsoft.com/office/drawing/2014/main" id="{750191F6-C047-43B8-807F-FAB26194D3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" r="382"/>
          <a:stretch/>
        </p:blipFill>
        <p:spPr>
          <a:xfrm>
            <a:off x="7571875" y="0"/>
            <a:ext cx="4601275" cy="3703256"/>
          </a:xfrm>
          <a:prstGeom prst="rect">
            <a:avLst/>
          </a:prstGeom>
        </p:spPr>
      </p:pic>
      <p:pic>
        <p:nvPicPr>
          <p:cNvPr id="14" name="Picture 13" descr="A picture containing building, outdoor, house, way&#10;&#10;Description automatically generated">
            <a:extLst>
              <a:ext uri="{FF2B5EF4-FFF2-40B4-BE49-F238E27FC236}">
                <a16:creationId xmlns:a16="http://schemas.microsoft.com/office/drawing/2014/main" id="{CFF2C63C-CBF6-4E22-95D9-D19BFF82DD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86" y="4038719"/>
            <a:ext cx="3988813" cy="2819282"/>
          </a:xfrm>
          <a:prstGeom prst="rect">
            <a:avLst/>
          </a:prstGeom>
        </p:spPr>
      </p:pic>
      <p:pic>
        <p:nvPicPr>
          <p:cNvPr id="17" name="Picture 16" descr="Map&#10;&#10;Description automatically generated with medium confidence">
            <a:extLst>
              <a:ext uri="{FF2B5EF4-FFF2-40B4-BE49-F238E27FC236}">
                <a16:creationId xmlns:a16="http://schemas.microsoft.com/office/drawing/2014/main" id="{BF2E3759-87DF-48C3-8724-60EA43B982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123" y="0"/>
            <a:ext cx="3104147" cy="4138863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55417CC1-CE1B-46BE-8CB4-B6E313C390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1448"/>
            <a:ext cx="2909334" cy="415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1438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7065BA-EDF3-4C4A-A9C9-452F08A3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001" y="405512"/>
            <a:ext cx="10079998" cy="6046975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5AAFD0D3-CE55-4C09-A30B-A15B90891847}"/>
              </a:ext>
            </a:extLst>
          </p:cNvPr>
          <p:cNvSpPr txBox="1">
            <a:spLocks/>
          </p:cNvSpPr>
          <p:nvPr/>
        </p:nvSpPr>
        <p:spPr>
          <a:xfrm>
            <a:off x="10031464" y="3249000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Project Budget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779D4D1B-4BE8-470C-9864-B162E87C9DD6}"/>
              </a:ext>
            </a:extLst>
          </p:cNvPr>
          <p:cNvSpPr txBox="1">
            <a:spLocks/>
          </p:cNvSpPr>
          <p:nvPr/>
        </p:nvSpPr>
        <p:spPr>
          <a:xfrm>
            <a:off x="1160178" y="766483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Output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Quality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3DF5A55B-6BE6-4E6A-AFCE-5BAB0B81A3F7}"/>
              </a:ext>
            </a:extLst>
          </p:cNvPr>
          <p:cNvSpPr txBox="1">
            <a:spLocks/>
          </p:cNvSpPr>
          <p:nvPr/>
        </p:nvSpPr>
        <p:spPr>
          <a:xfrm>
            <a:off x="1160178" y="5731517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Depth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of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Study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8329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23290BE7-1733-48DE-8AF4-9AA345FEE2F4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4EF607E2-DB03-4D17-A7AA-7329563B29D2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20" name="textruta 7">
            <a:extLst>
              <a:ext uri="{FF2B5EF4-FFF2-40B4-BE49-F238E27FC236}">
                <a16:creationId xmlns:a16="http://schemas.microsoft.com/office/drawing/2014/main" id="{72FB42C2-2723-412B-A4D6-713BC093FF4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Aided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Approach</a:t>
            </a:r>
          </a:p>
        </p:txBody>
      </p:sp>
      <p:pic>
        <p:nvPicPr>
          <p:cNvPr id="23" name="Picture 22" descr="A picture containing LEGO, toy, indoor&#10;&#10;Description automatically generated">
            <a:extLst>
              <a:ext uri="{FF2B5EF4-FFF2-40B4-BE49-F238E27FC236}">
                <a16:creationId xmlns:a16="http://schemas.microsoft.com/office/drawing/2014/main" id="{133E9A45-0483-4F39-B03C-245624A22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" r="3773"/>
          <a:stretch/>
        </p:blipFill>
        <p:spPr>
          <a:xfrm>
            <a:off x="6190263" y="3017441"/>
            <a:ext cx="5760000" cy="3405255"/>
          </a:xfrm>
          <a:prstGeom prst="rect">
            <a:avLst/>
          </a:prstGeom>
        </p:spPr>
      </p:pic>
      <p:pic>
        <p:nvPicPr>
          <p:cNvPr id="24" name="Picture 23" descr="Diagram, engineering drawing&#10;&#10;Description automatically generated">
            <a:extLst>
              <a:ext uri="{FF2B5EF4-FFF2-40B4-BE49-F238E27FC236}">
                <a16:creationId xmlns:a16="http://schemas.microsoft.com/office/drawing/2014/main" id="{0E06EC3E-A351-4379-8D94-D3BCB18D7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38" y="3017442"/>
            <a:ext cx="5760000" cy="3405255"/>
          </a:xfrm>
          <a:prstGeom prst="rect">
            <a:avLst/>
          </a:prstGeom>
        </p:spPr>
      </p:pic>
      <p:sp>
        <p:nvSpPr>
          <p:cNvPr id="9" name="textruta 7">
            <a:extLst>
              <a:ext uri="{FF2B5EF4-FFF2-40B4-BE49-F238E27FC236}">
                <a16:creationId xmlns:a16="http://schemas.microsoft.com/office/drawing/2014/main" id="{35393498-0C00-446B-B14B-0C79EE3823D3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Drafting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&amp; Design Tools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0BF1A55-88AD-4E03-8750-7E053C333297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62808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7DD1A6A7-D695-4FEC-86CC-CA72DC16DD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7" y="283319"/>
            <a:ext cx="11708525" cy="6291363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7F121D-562B-48E2-9AEF-2AF0B6D4A4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70" t="37011" r="7657" b="32215"/>
          <a:stretch/>
        </p:blipFill>
        <p:spPr>
          <a:xfrm>
            <a:off x="7291138" y="5166836"/>
            <a:ext cx="4489064" cy="11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6925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B13BDF-42F6-4BD7-9D5E-5792A04DF176}"/>
              </a:ext>
            </a:extLst>
          </p:cNvPr>
          <p:cNvSpPr/>
          <p:nvPr/>
        </p:nvSpPr>
        <p:spPr>
          <a:xfrm>
            <a:off x="241738" y="3017442"/>
            <a:ext cx="11708524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6F6B7311-B210-464D-8298-1125E20769CE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COMPLEX SCRIPTS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6" name="textruta 7">
            <a:extLst>
              <a:ext uri="{FF2B5EF4-FFF2-40B4-BE49-F238E27FC236}">
                <a16:creationId xmlns:a16="http://schemas.microsoft.com/office/drawing/2014/main" id="{77C4C9E2-88DF-48A0-A9B8-9BA3212603FB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Grasshopper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+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Rhino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F2827F59-A04F-41BA-A76B-468CCAB4DAB4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USER FRIENDLY TOOLS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6956BC15-BEA6-45F5-A8B0-79E383EBBAC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Basic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Knowledge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of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Rhino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" name="Picture 9" descr="A picture containing toy, LEGO, indoor, colorful&#10;&#10;Description automatically generated">
            <a:extLst>
              <a:ext uri="{FF2B5EF4-FFF2-40B4-BE49-F238E27FC236}">
                <a16:creationId xmlns:a16="http://schemas.microsoft.com/office/drawing/2014/main" id="{F005D8F4-A35D-4D28-A423-1C64EF8AF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129" y="4623042"/>
            <a:ext cx="27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27BF57-C504-42D7-BC20-E8B5AD53B5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49473" y="3274174"/>
            <a:ext cx="2545887" cy="1376198"/>
          </a:xfrm>
          <a:prstGeom prst="rect">
            <a:avLst/>
          </a:prstGeom>
        </p:spPr>
      </p:pic>
      <p:sp>
        <p:nvSpPr>
          <p:cNvPr id="12" name="textruta 9">
            <a:extLst>
              <a:ext uri="{FF2B5EF4-FFF2-40B4-BE49-F238E27FC236}">
                <a16:creationId xmlns:a16="http://schemas.microsoft.com/office/drawing/2014/main" id="{4F26DF62-B3EA-407F-81E9-9A934943E070}"/>
              </a:ext>
            </a:extLst>
          </p:cNvPr>
          <p:cNvSpPr txBox="1"/>
          <p:nvPr/>
        </p:nvSpPr>
        <p:spPr>
          <a:xfrm>
            <a:off x="3761630" y="3697590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Run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CFA06-89D9-4978-A24E-99F21C434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779" y="4500253"/>
            <a:ext cx="1732477" cy="1800000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61976A-DDDF-4545-989E-63210EE64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554" y="3193760"/>
            <a:ext cx="1989628" cy="137619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CCC4F5D-DE3F-4F8F-A36F-B34A95303066}"/>
              </a:ext>
            </a:extLst>
          </p:cNvPr>
          <p:cNvSpPr/>
          <p:nvPr/>
        </p:nvSpPr>
        <p:spPr>
          <a:xfrm>
            <a:off x="1090693" y="4090181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72338-408A-4AC2-AF84-9574DF632E31}"/>
              </a:ext>
            </a:extLst>
          </p:cNvPr>
          <p:cNvSpPr/>
          <p:nvPr/>
        </p:nvSpPr>
        <p:spPr>
          <a:xfrm>
            <a:off x="2788055" y="5318449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262706-4FDB-4D9B-B43B-02DBE5074F7A}"/>
              </a:ext>
            </a:extLst>
          </p:cNvPr>
          <p:cNvSpPr/>
          <p:nvPr/>
        </p:nvSpPr>
        <p:spPr>
          <a:xfrm>
            <a:off x="6868119" y="4765370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AE878B9-9185-4FBB-A732-3777DA096E4F}"/>
              </a:ext>
            </a:extLst>
          </p:cNvPr>
          <p:cNvSpPr/>
          <p:nvPr/>
        </p:nvSpPr>
        <p:spPr>
          <a:xfrm>
            <a:off x="4648758" y="3239657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3</a:t>
            </a:r>
          </a:p>
        </p:txBody>
      </p:sp>
      <p:sp>
        <p:nvSpPr>
          <p:cNvPr id="19" name="textruta 9">
            <a:extLst>
              <a:ext uri="{FF2B5EF4-FFF2-40B4-BE49-F238E27FC236}">
                <a16:creationId xmlns:a16="http://schemas.microsoft.com/office/drawing/2014/main" id="{BB9E8F6B-806D-445B-B3A7-E7981191E45F}"/>
              </a:ext>
            </a:extLst>
          </p:cNvPr>
          <p:cNvSpPr txBox="1"/>
          <p:nvPr/>
        </p:nvSpPr>
        <p:spPr>
          <a:xfrm>
            <a:off x="737621" y="4580078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Import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0" name="textruta 9">
            <a:extLst>
              <a:ext uri="{FF2B5EF4-FFF2-40B4-BE49-F238E27FC236}">
                <a16:creationId xmlns:a16="http://schemas.microsoft.com/office/drawing/2014/main" id="{87FAA953-5E9C-45F8-9066-372D60D777C1}"/>
              </a:ext>
            </a:extLst>
          </p:cNvPr>
          <p:cNvSpPr txBox="1"/>
          <p:nvPr/>
        </p:nvSpPr>
        <p:spPr>
          <a:xfrm>
            <a:off x="2021871" y="5759469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Choose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1" name="textruta 9">
            <a:extLst>
              <a:ext uri="{FF2B5EF4-FFF2-40B4-BE49-F238E27FC236}">
                <a16:creationId xmlns:a16="http://schemas.microsoft.com/office/drawing/2014/main" id="{50B9B1D1-66C9-4100-A72E-7D0B9C562B6E}"/>
              </a:ext>
            </a:extLst>
          </p:cNvPr>
          <p:cNvSpPr txBox="1"/>
          <p:nvPr/>
        </p:nvSpPr>
        <p:spPr>
          <a:xfrm>
            <a:off x="6299480" y="5302078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Enjoy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pic>
        <p:nvPicPr>
          <p:cNvPr id="22" name="Picture 21" descr="Diagram, engineering drawing&#10;&#10;Description automatically generated">
            <a:extLst>
              <a:ext uri="{FF2B5EF4-FFF2-40B4-BE49-F238E27FC236}">
                <a16:creationId xmlns:a16="http://schemas.microsoft.com/office/drawing/2014/main" id="{E7F08855-BD3F-435E-A341-A4D0EF52B3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886" b="3606"/>
          <a:stretch/>
        </p:blipFill>
        <p:spPr>
          <a:xfrm>
            <a:off x="8513571" y="3017442"/>
            <a:ext cx="3044707" cy="1593124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AED6C791-E99F-449B-8078-D0C96BF02AAA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76649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9DD876D-F896-431E-9DC8-EB6D834ECDC7}"/>
              </a:ext>
            </a:extLst>
          </p:cNvPr>
          <p:cNvSpPr/>
          <p:nvPr/>
        </p:nvSpPr>
        <p:spPr>
          <a:xfrm>
            <a:off x="6190262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FA1144-7366-46DB-A0DE-1C440DBF9379}"/>
              </a:ext>
            </a:extLst>
          </p:cNvPr>
          <p:cNvSpPr/>
          <p:nvPr/>
        </p:nvSpPr>
        <p:spPr>
          <a:xfrm>
            <a:off x="241738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2E191677-59C7-4B52-85F7-76B867D305DB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72F7A9A8-63AF-4B57-859B-798ABC49157A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9" name="textruta 7">
            <a:extLst>
              <a:ext uri="{FF2B5EF4-FFF2-40B4-BE49-F238E27FC236}">
                <a16:creationId xmlns:a16="http://schemas.microsoft.com/office/drawing/2014/main" id="{D5F775C3-BBA2-49BE-B426-5B62A3C90301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Drafting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&amp; Design Tools</a:t>
            </a:r>
          </a:p>
        </p:txBody>
      </p:sp>
      <p:sp>
        <p:nvSpPr>
          <p:cNvPr id="10" name="textruta 7">
            <a:extLst>
              <a:ext uri="{FF2B5EF4-FFF2-40B4-BE49-F238E27FC236}">
                <a16:creationId xmlns:a16="http://schemas.microsoft.com/office/drawing/2014/main" id="{170DD251-BD2B-4004-A9C3-6DF9DC4F364F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Aided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Approach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6ACD5C-4296-4967-ADE6-55AAD4A3965C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49769E-D4C9-42B8-A03C-E9DDFFB55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38" y="3017442"/>
            <a:ext cx="2884639" cy="15833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01D933-81FB-449F-9500-FDF6CE6B7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38" y="4605592"/>
            <a:ext cx="2884643" cy="15833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7087C7-6F6D-49DB-921B-0381BB7A4C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98" t="7016" r="8201" b="4253"/>
          <a:stretch/>
        </p:blipFill>
        <p:spPr>
          <a:xfrm>
            <a:off x="2918716" y="4426586"/>
            <a:ext cx="3083016" cy="17623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B2A81A-351B-4B52-90DD-B87B2BEA54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/>
        </p:blipFill>
        <p:spPr>
          <a:xfrm>
            <a:off x="3117093" y="3017442"/>
            <a:ext cx="2884643" cy="1583382"/>
          </a:xfrm>
          <a:prstGeom prst="rect">
            <a:avLst/>
          </a:prstGeom>
        </p:spPr>
      </p:pic>
      <p:sp>
        <p:nvSpPr>
          <p:cNvPr id="21" name="textruta 7">
            <a:extLst>
              <a:ext uri="{FF2B5EF4-FFF2-40B4-BE49-F238E27FC236}">
                <a16:creationId xmlns:a16="http://schemas.microsoft.com/office/drawing/2014/main" id="{4AC23240-5BF0-436C-AD98-D2BFAC2E004B}"/>
              </a:ext>
            </a:extLst>
          </p:cNvPr>
          <p:cNvSpPr txBox="1"/>
          <p:nvPr/>
        </p:nvSpPr>
        <p:spPr>
          <a:xfrm>
            <a:off x="599416" y="4342292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Open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Block</a:t>
            </a:r>
          </a:p>
        </p:txBody>
      </p:sp>
      <p:sp>
        <p:nvSpPr>
          <p:cNvPr id="22" name="textruta 7">
            <a:extLst>
              <a:ext uri="{FF2B5EF4-FFF2-40B4-BE49-F238E27FC236}">
                <a16:creationId xmlns:a16="http://schemas.microsoft.com/office/drawing/2014/main" id="{9D171568-E577-4FA9-9F6E-97EE5DAEE7A3}"/>
              </a:ext>
            </a:extLst>
          </p:cNvPr>
          <p:cNvSpPr txBox="1"/>
          <p:nvPr/>
        </p:nvSpPr>
        <p:spPr>
          <a:xfrm>
            <a:off x="3484052" y="4349842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Closed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Block</a:t>
            </a:r>
          </a:p>
        </p:txBody>
      </p:sp>
      <p:sp>
        <p:nvSpPr>
          <p:cNvPr id="23" name="textruta 7">
            <a:extLst>
              <a:ext uri="{FF2B5EF4-FFF2-40B4-BE49-F238E27FC236}">
                <a16:creationId xmlns:a16="http://schemas.microsoft.com/office/drawing/2014/main" id="{1DC110C4-3432-46AB-8985-8451BE00C9FB}"/>
              </a:ext>
            </a:extLst>
          </p:cNvPr>
          <p:cNvSpPr txBox="1"/>
          <p:nvPr/>
        </p:nvSpPr>
        <p:spPr>
          <a:xfrm>
            <a:off x="599416" y="5969633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Multi Block</a:t>
            </a:r>
          </a:p>
        </p:txBody>
      </p:sp>
      <p:sp>
        <p:nvSpPr>
          <p:cNvPr id="24" name="textruta 7">
            <a:extLst>
              <a:ext uri="{FF2B5EF4-FFF2-40B4-BE49-F238E27FC236}">
                <a16:creationId xmlns:a16="http://schemas.microsoft.com/office/drawing/2014/main" id="{624D6190-95B4-4A64-921F-A46BC73F51D3}"/>
              </a:ext>
            </a:extLst>
          </p:cNvPr>
          <p:cNvSpPr txBox="1"/>
          <p:nvPr/>
        </p:nvSpPr>
        <p:spPr>
          <a:xfrm>
            <a:off x="3117093" y="5977183"/>
            <a:ext cx="288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Multi </a:t>
            </a:r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Family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Houses</a:t>
            </a:r>
          </a:p>
        </p:txBody>
      </p:sp>
      <p:pic>
        <p:nvPicPr>
          <p:cNvPr id="27" name="Picture 26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C5858DCF-A448-48CF-947B-9870B30D727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t="5092" r="7792" b="5322"/>
          <a:stretch/>
        </p:blipFill>
        <p:spPr>
          <a:xfrm>
            <a:off x="6289202" y="3071146"/>
            <a:ext cx="2700000" cy="1432683"/>
          </a:xfrm>
          <a:prstGeom prst="rect">
            <a:avLst/>
          </a:prstGeom>
        </p:spPr>
      </p:pic>
      <p:pic>
        <p:nvPicPr>
          <p:cNvPr id="29" name="Picture 28" descr="A picture containing text, indoor, keyboard&#10;&#10;Description automatically generated">
            <a:extLst>
              <a:ext uri="{FF2B5EF4-FFF2-40B4-BE49-F238E27FC236}">
                <a16:creationId xmlns:a16="http://schemas.microsoft.com/office/drawing/2014/main" id="{3B98CF76-526A-4430-9574-0066432874F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" t="8356" r="7806" b="4841"/>
          <a:stretch/>
        </p:blipFill>
        <p:spPr>
          <a:xfrm>
            <a:off x="9088142" y="4751948"/>
            <a:ext cx="2700000" cy="1388635"/>
          </a:xfrm>
          <a:prstGeom prst="rect">
            <a:avLst/>
          </a:prstGeom>
        </p:spPr>
      </p:pic>
      <p:pic>
        <p:nvPicPr>
          <p:cNvPr id="31" name="Picture 3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ED77193-6CB2-4A11-8874-E7D01C094D6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" t="9585" r="7806" b="3613"/>
          <a:stretch/>
        </p:blipFill>
        <p:spPr>
          <a:xfrm>
            <a:off x="6289202" y="4751948"/>
            <a:ext cx="2700000" cy="1388635"/>
          </a:xfrm>
          <a:prstGeom prst="rect">
            <a:avLst/>
          </a:prstGeom>
        </p:spPr>
      </p:pic>
      <p:pic>
        <p:nvPicPr>
          <p:cNvPr id="33" name="Picture 3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380269B-988E-4148-A4C7-5114CC35506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" t="4918" r="7806" b="5526"/>
          <a:stretch/>
        </p:blipFill>
        <p:spPr>
          <a:xfrm>
            <a:off x="9088142" y="3071145"/>
            <a:ext cx="2700000" cy="1432683"/>
          </a:xfrm>
          <a:prstGeom prst="rect">
            <a:avLst/>
          </a:prstGeom>
        </p:spPr>
      </p:pic>
      <p:sp>
        <p:nvSpPr>
          <p:cNvPr id="37" name="textruta 7">
            <a:extLst>
              <a:ext uri="{FF2B5EF4-FFF2-40B4-BE49-F238E27FC236}">
                <a16:creationId xmlns:a16="http://schemas.microsoft.com/office/drawing/2014/main" id="{383FACEA-E1E8-4EC2-B77D-ADCB0E7835CE}"/>
              </a:ext>
            </a:extLst>
          </p:cNvPr>
          <p:cNvSpPr txBox="1"/>
          <p:nvPr/>
        </p:nvSpPr>
        <p:spPr>
          <a:xfrm>
            <a:off x="6559202" y="4426665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Direct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Sunlight</a:t>
            </a:r>
          </a:p>
        </p:txBody>
      </p:sp>
      <p:sp>
        <p:nvSpPr>
          <p:cNvPr id="38" name="textruta 7">
            <a:extLst>
              <a:ext uri="{FF2B5EF4-FFF2-40B4-BE49-F238E27FC236}">
                <a16:creationId xmlns:a16="http://schemas.microsoft.com/office/drawing/2014/main" id="{DEE6FE70-D248-4C63-8422-C47CABF3B1FD}"/>
              </a:ext>
            </a:extLst>
          </p:cNvPr>
          <p:cNvSpPr txBox="1"/>
          <p:nvPr/>
        </p:nvSpPr>
        <p:spPr>
          <a:xfrm>
            <a:off x="9358142" y="4426664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Shadow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Simulator</a:t>
            </a:r>
          </a:p>
        </p:txBody>
      </p:sp>
      <p:sp>
        <p:nvSpPr>
          <p:cNvPr id="39" name="textruta 7">
            <a:extLst>
              <a:ext uri="{FF2B5EF4-FFF2-40B4-BE49-F238E27FC236}">
                <a16:creationId xmlns:a16="http://schemas.microsoft.com/office/drawing/2014/main" id="{7E0672A0-9300-4E1E-BCD2-B0924946C7EB}"/>
              </a:ext>
            </a:extLst>
          </p:cNvPr>
          <p:cNvSpPr txBox="1"/>
          <p:nvPr/>
        </p:nvSpPr>
        <p:spPr>
          <a:xfrm>
            <a:off x="6559202" y="6106245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Access to </a:t>
            </a:r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View</a:t>
            </a:r>
            <a:endParaRPr lang="sv-SE" dirty="0">
              <a:solidFill>
                <a:srgbClr val="3C3C3C"/>
              </a:solidFill>
              <a:latin typeface="Circular Std"/>
              <a:cs typeface="Circular Std Book" panose="020B0604020101020102" pitchFamily="34" charset="0"/>
            </a:endParaRPr>
          </a:p>
        </p:txBody>
      </p:sp>
      <p:sp>
        <p:nvSpPr>
          <p:cNvPr id="40" name="textruta 7">
            <a:extLst>
              <a:ext uri="{FF2B5EF4-FFF2-40B4-BE49-F238E27FC236}">
                <a16:creationId xmlns:a16="http://schemas.microsoft.com/office/drawing/2014/main" id="{65F887C6-A8E9-46C4-A0EA-22D3DFA94B2B}"/>
              </a:ext>
            </a:extLst>
          </p:cNvPr>
          <p:cNvSpPr txBox="1"/>
          <p:nvPr/>
        </p:nvSpPr>
        <p:spPr>
          <a:xfrm>
            <a:off x="8998142" y="6106244"/>
            <a:ext cx="2880000" cy="3708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Solar </a:t>
            </a:r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Radiation</a:t>
            </a:r>
            <a:endParaRPr lang="sv-SE" dirty="0">
              <a:solidFill>
                <a:srgbClr val="3C3C3C"/>
              </a:solidFill>
              <a:latin typeface="Circular Std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21780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EE8203-1534-4BDA-974F-83147576C1A3}"/>
              </a:ext>
            </a:extLst>
          </p:cNvPr>
          <p:cNvSpPr/>
          <p:nvPr/>
        </p:nvSpPr>
        <p:spPr>
          <a:xfrm>
            <a:off x="241738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picture containing accessory, case&#10;&#10;Description automatically generated">
            <a:extLst>
              <a:ext uri="{FF2B5EF4-FFF2-40B4-BE49-F238E27FC236}">
                <a16:creationId xmlns:a16="http://schemas.microsoft.com/office/drawing/2014/main" id="{8A32D946-F435-438A-BCD6-BD11211C4B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9" t="12486" r="15290" b="4205"/>
          <a:stretch/>
        </p:blipFill>
        <p:spPr>
          <a:xfrm>
            <a:off x="241737" y="3017441"/>
            <a:ext cx="2882315" cy="1759960"/>
          </a:xfrm>
          <a:prstGeom prst="rect">
            <a:avLst/>
          </a:prstGeom>
        </p:spPr>
      </p:pic>
      <p:pic>
        <p:nvPicPr>
          <p:cNvPr id="26" name="Picture 25" descr="Diagram, engineering drawing&#10;&#10;Description automatically generated">
            <a:extLst>
              <a:ext uri="{FF2B5EF4-FFF2-40B4-BE49-F238E27FC236}">
                <a16:creationId xmlns:a16="http://schemas.microsoft.com/office/drawing/2014/main" id="{0C968CB6-CB1B-44F3-A60E-9367AADE17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18104" r="16646" b="14861"/>
          <a:stretch/>
        </p:blipFill>
        <p:spPr>
          <a:xfrm>
            <a:off x="1954358" y="4632643"/>
            <a:ext cx="2329717" cy="14775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E6BA56-39E6-449C-91AF-1F57E0EF6793}"/>
              </a:ext>
            </a:extLst>
          </p:cNvPr>
          <p:cNvSpPr/>
          <p:nvPr/>
        </p:nvSpPr>
        <p:spPr>
          <a:xfrm>
            <a:off x="6190262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29FD5F2-5D58-4ECE-8A5F-1BEC0C043E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05" y="4799867"/>
            <a:ext cx="2354643" cy="1327028"/>
          </a:xfrm>
          <a:prstGeom prst="rect">
            <a:avLst/>
          </a:prstGeom>
        </p:spPr>
      </p:pic>
      <p:pic>
        <p:nvPicPr>
          <p:cNvPr id="24" name="Picture 23" descr="Map&#10;&#10;Description automatically generated">
            <a:extLst>
              <a:ext uri="{FF2B5EF4-FFF2-40B4-BE49-F238E27FC236}">
                <a16:creationId xmlns:a16="http://schemas.microsoft.com/office/drawing/2014/main" id="{F2A1B568-C830-4264-9EC0-E965FB8FB9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690" t="10535" r="2279" b="56937"/>
          <a:stretch/>
        </p:blipFill>
        <p:spPr>
          <a:xfrm>
            <a:off x="3577157" y="3017441"/>
            <a:ext cx="2160000" cy="1619985"/>
          </a:xfrm>
          <a:prstGeom prst="rect">
            <a:avLst/>
          </a:prstGeom>
        </p:spPr>
      </p:pic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680AB1F0-71ED-431C-A26A-27EF36FD621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7" t="2652" r="27748"/>
          <a:stretch/>
        </p:blipFill>
        <p:spPr>
          <a:xfrm>
            <a:off x="9446311" y="3021160"/>
            <a:ext cx="2503952" cy="3315285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E6D872AF-BC5D-4792-95DD-2A7B9CB670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7344"/>
          <a:stretch/>
        </p:blipFill>
        <p:spPr>
          <a:xfrm>
            <a:off x="6380100" y="3107757"/>
            <a:ext cx="2877687" cy="1438731"/>
          </a:xfrm>
          <a:prstGeom prst="rect">
            <a:avLst/>
          </a:prstGeom>
        </p:spPr>
      </p:pic>
      <p:sp>
        <p:nvSpPr>
          <p:cNvPr id="3" name="Rubrik 1">
            <a:extLst>
              <a:ext uri="{FF2B5EF4-FFF2-40B4-BE49-F238E27FC236}">
                <a16:creationId xmlns:a16="http://schemas.microsoft.com/office/drawing/2014/main" id="{2E191677-59C7-4B52-85F7-76B867D305DB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72F7A9A8-63AF-4B57-859B-798ABC49157A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9" name="textruta 7">
            <a:extLst>
              <a:ext uri="{FF2B5EF4-FFF2-40B4-BE49-F238E27FC236}">
                <a16:creationId xmlns:a16="http://schemas.microsoft.com/office/drawing/2014/main" id="{D5F775C3-BBA2-49BE-B426-5B62A3C90301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Drafting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&amp; Design Tools</a:t>
            </a:r>
          </a:p>
        </p:txBody>
      </p:sp>
      <p:sp>
        <p:nvSpPr>
          <p:cNvPr id="10" name="textruta 7">
            <a:extLst>
              <a:ext uri="{FF2B5EF4-FFF2-40B4-BE49-F238E27FC236}">
                <a16:creationId xmlns:a16="http://schemas.microsoft.com/office/drawing/2014/main" id="{170DD251-BD2B-4004-A9C3-6DF9DC4F364F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Aided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Approach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6ACD5C-4296-4967-ADE6-55AAD4A3965C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4" name="textruta 7">
            <a:extLst>
              <a:ext uri="{FF2B5EF4-FFF2-40B4-BE49-F238E27FC236}">
                <a16:creationId xmlns:a16="http://schemas.microsoft.com/office/drawing/2014/main" id="{A9D0F583-0D2D-410C-AB3D-712F9A6C0D9A}"/>
              </a:ext>
            </a:extLst>
          </p:cNvPr>
          <p:cNvSpPr txBox="1"/>
          <p:nvPr/>
        </p:nvSpPr>
        <p:spPr>
          <a:xfrm>
            <a:off x="599416" y="4520092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Floor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Plan </a:t>
            </a:r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Tool</a:t>
            </a:r>
            <a:endParaRPr lang="sv-SE" dirty="0">
              <a:solidFill>
                <a:srgbClr val="3C3C3C"/>
              </a:solidFill>
              <a:latin typeface="Circular Std"/>
              <a:cs typeface="Circular Std Book" panose="020B0604020101020102" pitchFamily="34" charset="0"/>
            </a:endParaRPr>
          </a:p>
        </p:txBody>
      </p:sp>
      <p:sp>
        <p:nvSpPr>
          <p:cNvPr id="16" name="textruta 7">
            <a:extLst>
              <a:ext uri="{FF2B5EF4-FFF2-40B4-BE49-F238E27FC236}">
                <a16:creationId xmlns:a16="http://schemas.microsoft.com/office/drawing/2014/main" id="{DB0D0CA3-8209-47EE-AF19-A1FFA443A96E}"/>
              </a:ext>
            </a:extLst>
          </p:cNvPr>
          <p:cNvSpPr txBox="1"/>
          <p:nvPr/>
        </p:nvSpPr>
        <p:spPr>
          <a:xfrm>
            <a:off x="3484052" y="4520092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Facade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Drafter</a:t>
            </a:r>
          </a:p>
        </p:txBody>
      </p:sp>
      <p:sp>
        <p:nvSpPr>
          <p:cNvPr id="17" name="textruta 7">
            <a:extLst>
              <a:ext uri="{FF2B5EF4-FFF2-40B4-BE49-F238E27FC236}">
                <a16:creationId xmlns:a16="http://schemas.microsoft.com/office/drawing/2014/main" id="{59A9CBE4-3ECE-4E23-954B-EAF1EA18661B}"/>
              </a:ext>
            </a:extLst>
          </p:cNvPr>
          <p:cNvSpPr txBox="1"/>
          <p:nvPr/>
        </p:nvSpPr>
        <p:spPr>
          <a:xfrm>
            <a:off x="1501738" y="5998208"/>
            <a:ext cx="324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Educational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</a:t>
            </a:r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Facilities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</a:t>
            </a:r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Planner</a:t>
            </a:r>
            <a:endParaRPr lang="sv-SE" dirty="0">
              <a:solidFill>
                <a:srgbClr val="3C3C3C"/>
              </a:solidFill>
              <a:latin typeface="Circular Std"/>
              <a:cs typeface="Circular Std Book" panose="020B0604020101020102" pitchFamily="34" charset="0"/>
            </a:endParaRPr>
          </a:p>
        </p:txBody>
      </p:sp>
      <p:sp>
        <p:nvSpPr>
          <p:cNvPr id="22" name="textruta 7">
            <a:extLst>
              <a:ext uri="{FF2B5EF4-FFF2-40B4-BE49-F238E27FC236}">
                <a16:creationId xmlns:a16="http://schemas.microsoft.com/office/drawing/2014/main" id="{4A7CBD10-9D38-487A-A998-774ECB1DB1CA}"/>
              </a:ext>
            </a:extLst>
          </p:cNvPr>
          <p:cNvSpPr txBox="1"/>
          <p:nvPr/>
        </p:nvSpPr>
        <p:spPr>
          <a:xfrm>
            <a:off x="6545627" y="4520092"/>
            <a:ext cx="216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Traffic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</a:t>
            </a:r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Noise</a:t>
            </a:r>
            <a:endParaRPr lang="sv-SE" dirty="0">
              <a:solidFill>
                <a:srgbClr val="3C3C3C"/>
              </a:solidFill>
              <a:latin typeface="Circular Std"/>
              <a:cs typeface="Circular Std Book" panose="020B0604020101020102" pitchFamily="34" charset="0"/>
            </a:endParaRPr>
          </a:p>
        </p:txBody>
      </p:sp>
      <p:sp>
        <p:nvSpPr>
          <p:cNvPr id="23" name="textruta 7">
            <a:extLst>
              <a:ext uri="{FF2B5EF4-FFF2-40B4-BE49-F238E27FC236}">
                <a16:creationId xmlns:a16="http://schemas.microsoft.com/office/drawing/2014/main" id="{8AD91669-8569-400C-8228-AAB0224E43F7}"/>
              </a:ext>
            </a:extLst>
          </p:cNvPr>
          <p:cNvSpPr txBox="1"/>
          <p:nvPr/>
        </p:nvSpPr>
        <p:spPr>
          <a:xfrm>
            <a:off x="6190263" y="5995688"/>
            <a:ext cx="28776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Vertical</a:t>
            </a:r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 Sky Component</a:t>
            </a:r>
          </a:p>
        </p:txBody>
      </p:sp>
      <p:sp>
        <p:nvSpPr>
          <p:cNvPr id="25" name="textruta 7">
            <a:extLst>
              <a:ext uri="{FF2B5EF4-FFF2-40B4-BE49-F238E27FC236}">
                <a16:creationId xmlns:a16="http://schemas.microsoft.com/office/drawing/2014/main" id="{561721E3-A382-4627-92DA-E50DD1F578E3}"/>
              </a:ext>
            </a:extLst>
          </p:cNvPr>
          <p:cNvSpPr txBox="1"/>
          <p:nvPr/>
        </p:nvSpPr>
        <p:spPr>
          <a:xfrm>
            <a:off x="9417104" y="5998208"/>
            <a:ext cx="252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dirty="0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Daylight </a:t>
            </a:r>
            <a:r>
              <a:rPr lang="sv-SE" dirty="0" err="1">
                <a:solidFill>
                  <a:srgbClr val="3C3C3C"/>
                </a:solidFill>
                <a:latin typeface="Circular Std"/>
                <a:cs typeface="Circular Std Book" panose="020B0604020101020102" pitchFamily="34" charset="0"/>
              </a:rPr>
              <a:t>Factor</a:t>
            </a:r>
            <a:endParaRPr lang="sv-SE" dirty="0">
              <a:solidFill>
                <a:srgbClr val="3C3C3C"/>
              </a:solidFill>
              <a:latin typeface="Circular Std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7004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60DB74B-04A8-4377-9E69-BC496635EFAA}"/>
              </a:ext>
            </a:extLst>
          </p:cNvPr>
          <p:cNvSpPr txBox="1">
            <a:spLocks/>
          </p:cNvSpPr>
          <p:nvPr/>
        </p:nvSpPr>
        <p:spPr>
          <a:xfrm>
            <a:off x="1175657" y="1691279"/>
            <a:ext cx="12768036" cy="93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endParaRPr lang="en-US" sz="6000" spc="0" dirty="0">
              <a:solidFill>
                <a:srgbClr val="C1996B"/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0F323ADC-63E2-4B18-A975-BF62049B69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1461" y="2577606"/>
            <a:ext cx="5180694" cy="76412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95732D6-1572-488A-BFD3-F28C2FCBB122}"/>
              </a:ext>
            </a:extLst>
          </p:cNvPr>
          <p:cNvSpPr txBox="1">
            <a:spLocks/>
          </p:cNvSpPr>
          <p:nvPr/>
        </p:nvSpPr>
        <p:spPr>
          <a:xfrm>
            <a:off x="7896000" y="1989000"/>
            <a:ext cx="3600000" cy="288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Drawing Board</a:t>
            </a: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Computer-aided Design</a:t>
            </a: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Data-aided Design</a:t>
            </a: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Algorithm-led Design.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D745F8-EAA5-49E6-8C18-6FA92C491BD8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93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The EVOLUTION OF AN ARCHITECT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BB0BC13-A344-4AED-A6FC-8BB134D89FA3}"/>
              </a:ext>
            </a:extLst>
          </p:cNvPr>
          <p:cNvSpPr txBox="1">
            <a:spLocks/>
          </p:cNvSpPr>
          <p:nvPr/>
        </p:nvSpPr>
        <p:spPr>
          <a:xfrm>
            <a:off x="6096000" y="1989000"/>
            <a:ext cx="1800000" cy="288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Analog</a:t>
            </a:r>
            <a:endParaRPr lang="en-US" sz="2500" spc="0" dirty="0">
              <a:solidFill>
                <a:srgbClr val="F0E6DC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CAD</a:t>
            </a:r>
            <a:endParaRPr lang="en-US" sz="2500" spc="0" dirty="0">
              <a:solidFill>
                <a:srgbClr val="F0E6DC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DAD</a:t>
            </a:r>
            <a:endParaRPr lang="en-US" sz="2500" spc="0" dirty="0">
              <a:solidFill>
                <a:srgbClr val="F0E6DC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Generative </a:t>
            </a:r>
            <a:endParaRPr lang="en-US" sz="2500" spc="0" dirty="0">
              <a:solidFill>
                <a:srgbClr val="F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15912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23290BE7-1733-48DE-8AF4-9AA345FEE2F4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8" name="textruta 7">
            <a:extLst>
              <a:ext uri="{FF2B5EF4-FFF2-40B4-BE49-F238E27FC236}">
                <a16:creationId xmlns:a16="http://schemas.microsoft.com/office/drawing/2014/main" id="{84678861-2128-4B69-97D3-FD8904FDB9F9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Higher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Margin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+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Operational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Scaling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4EF607E2-DB03-4D17-A7AA-7329563B29D2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20" name="textruta 7">
            <a:extLst>
              <a:ext uri="{FF2B5EF4-FFF2-40B4-BE49-F238E27FC236}">
                <a16:creationId xmlns:a16="http://schemas.microsoft.com/office/drawing/2014/main" id="{72FB42C2-2723-412B-A4D6-713BC093FF4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More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Accurate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+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Higher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Quality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E3A69-0684-4F8E-BC0A-7B0E7768B3EF}"/>
              </a:ext>
            </a:extLst>
          </p:cNvPr>
          <p:cNvSpPr/>
          <p:nvPr/>
        </p:nvSpPr>
        <p:spPr>
          <a:xfrm>
            <a:off x="6190262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1840B6-B250-4224-BFA0-C77A18BB558F}"/>
              </a:ext>
            </a:extLst>
          </p:cNvPr>
          <p:cNvSpPr/>
          <p:nvPr/>
        </p:nvSpPr>
        <p:spPr>
          <a:xfrm>
            <a:off x="241738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0AC909-9D99-45ED-9503-F629F69D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37" y="3355242"/>
            <a:ext cx="5760000" cy="2730000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A1F2976-2AE9-41B8-AA0F-0118E3621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262" y="3052242"/>
            <a:ext cx="5760000" cy="3336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5F87AF1-1EF0-40B8-B30A-ECE1DFAD38F2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6195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59FF8C8C-1D90-4145-8F60-96870AE455D0}"/>
              </a:ext>
            </a:extLst>
          </p:cNvPr>
          <p:cNvSpPr txBox="1">
            <a:spLocks/>
          </p:cNvSpPr>
          <p:nvPr/>
        </p:nvSpPr>
        <p:spPr>
          <a:xfrm>
            <a:off x="696000" y="1475471"/>
            <a:ext cx="108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…..  </a:t>
            </a:r>
            <a:r>
              <a:rPr lang="en-GB" b="0" dirty="0">
                <a:solidFill>
                  <a:srgbClr val="3C3C3C"/>
                </a:solidFill>
                <a:latin typeface="Portrait Light" pitchFamily="50" charset="0"/>
              </a:rPr>
              <a:t>&gt;  </a:t>
            </a:r>
            <a:r>
              <a:rPr lang="sv-SE" b="0" dirty="0" err="1">
                <a:solidFill>
                  <a:srgbClr val="3C3C3C"/>
                </a:solidFill>
                <a:latin typeface="Portrait Light" pitchFamily="50" charset="0"/>
              </a:rPr>
              <a:t>Curve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 </a:t>
            </a:r>
            <a:r>
              <a:rPr lang="en-GB" b="0" dirty="0">
                <a:solidFill>
                  <a:srgbClr val="3C3C3C"/>
                </a:solidFill>
                <a:latin typeface="Portrait Light" pitchFamily="50" charset="0"/>
              </a:rPr>
              <a:t>&gt;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 Offset  </a:t>
            </a:r>
            <a:r>
              <a:rPr lang="en-GB" b="0" dirty="0">
                <a:solidFill>
                  <a:srgbClr val="3C3C3C"/>
                </a:solidFill>
                <a:latin typeface="Portrait Light" pitchFamily="50" charset="0"/>
              </a:rPr>
              <a:t>&gt;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 Slice  </a:t>
            </a:r>
            <a:r>
              <a:rPr lang="en-GB" b="0" dirty="0">
                <a:solidFill>
                  <a:srgbClr val="3C3C3C"/>
                </a:solidFill>
                <a:latin typeface="Portrait Light" pitchFamily="50" charset="0"/>
              </a:rPr>
              <a:t>&gt;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 </a:t>
            </a:r>
            <a:r>
              <a:rPr lang="sv-SE" b="0" dirty="0" err="1">
                <a:solidFill>
                  <a:srgbClr val="3C3C3C"/>
                </a:solidFill>
                <a:latin typeface="Portrait Light" pitchFamily="50" charset="0"/>
              </a:rPr>
              <a:t>Extrude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 </a:t>
            </a:r>
            <a:r>
              <a:rPr lang="en-GB" b="0" dirty="0">
                <a:solidFill>
                  <a:srgbClr val="3C3C3C"/>
                </a:solidFill>
                <a:latin typeface="Portrait Light" pitchFamily="50" charset="0"/>
              </a:rPr>
              <a:t>&gt;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 Areas  </a:t>
            </a:r>
            <a:r>
              <a:rPr lang="en-GB" b="0" dirty="0">
                <a:solidFill>
                  <a:srgbClr val="3C3C3C"/>
                </a:solidFill>
                <a:latin typeface="Portrait Light" pitchFamily="50" charset="0"/>
              </a:rPr>
              <a:t>&gt; 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</a:t>
            </a:r>
            <a:r>
              <a:rPr lang="sv-SE" b="0" dirty="0" err="1">
                <a:solidFill>
                  <a:srgbClr val="3C3C3C"/>
                </a:solidFill>
                <a:latin typeface="Portrait Light" pitchFamily="50" charset="0"/>
              </a:rPr>
              <a:t>Visualize</a:t>
            </a:r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  &gt;  …..</a:t>
            </a:r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152C17B5-946E-467A-827B-53DD5DAF098B}"/>
              </a:ext>
            </a:extLst>
          </p:cNvPr>
          <p:cNvSpPr txBox="1">
            <a:spLocks/>
          </p:cNvSpPr>
          <p:nvPr/>
        </p:nvSpPr>
        <p:spPr>
          <a:xfrm>
            <a:off x="1734938" y="2053421"/>
            <a:ext cx="1440000" cy="72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Block Boundary</a:t>
            </a:r>
            <a:endParaRPr lang="sv-SE" sz="2000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1E21AA-4A96-4831-888D-9E56A167CD1E}"/>
              </a:ext>
            </a:extLst>
          </p:cNvPr>
          <p:cNvSpPr/>
          <p:nvPr/>
        </p:nvSpPr>
        <p:spPr>
          <a:xfrm>
            <a:off x="241738" y="3017442"/>
            <a:ext cx="11708524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522B60-8C1F-47D6-B865-00F2808C4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83" r="18159"/>
          <a:stretch/>
        </p:blipFill>
        <p:spPr>
          <a:xfrm>
            <a:off x="5726872" y="3459433"/>
            <a:ext cx="2922567" cy="25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E8C84A-3537-4E97-9FC3-873D890F92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71" r="18171"/>
          <a:stretch/>
        </p:blipFill>
        <p:spPr>
          <a:xfrm>
            <a:off x="241738" y="3459433"/>
            <a:ext cx="2922567" cy="25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683221-BCC1-4D32-8F6E-9E4F75E7EB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71" r="18171"/>
          <a:stretch/>
        </p:blipFill>
        <p:spPr>
          <a:xfrm>
            <a:off x="2984305" y="3459433"/>
            <a:ext cx="2922567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41844-D64D-4128-9E8D-D58C6E3A9C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372" r="13732"/>
          <a:stretch/>
        </p:blipFill>
        <p:spPr>
          <a:xfrm>
            <a:off x="8649439" y="3459433"/>
            <a:ext cx="3300823" cy="2520000"/>
          </a:xfrm>
          <a:prstGeom prst="rect">
            <a:avLst/>
          </a:prstGeom>
        </p:spPr>
      </p:pic>
      <p:sp>
        <p:nvSpPr>
          <p:cNvPr id="17" name="Rubrik 1">
            <a:extLst>
              <a:ext uri="{FF2B5EF4-FFF2-40B4-BE49-F238E27FC236}">
                <a16:creationId xmlns:a16="http://schemas.microsoft.com/office/drawing/2014/main" id="{38603CF0-AB25-4C59-9AA5-B1765D741099}"/>
              </a:ext>
            </a:extLst>
          </p:cNvPr>
          <p:cNvSpPr txBox="1">
            <a:spLocks/>
          </p:cNvSpPr>
          <p:nvPr/>
        </p:nvSpPr>
        <p:spPr>
          <a:xfrm>
            <a:off x="3122551" y="2053421"/>
            <a:ext cx="1440000" cy="72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Building</a:t>
            </a:r>
          </a:p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Use</a:t>
            </a:r>
            <a:endParaRPr lang="sv-SE" sz="2000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18" name="Rubrik 1">
            <a:extLst>
              <a:ext uri="{FF2B5EF4-FFF2-40B4-BE49-F238E27FC236}">
                <a16:creationId xmlns:a16="http://schemas.microsoft.com/office/drawing/2014/main" id="{E4D15E7D-8A29-454A-B3C6-BAF9EF77977A}"/>
              </a:ext>
            </a:extLst>
          </p:cNvPr>
          <p:cNvSpPr txBox="1">
            <a:spLocks/>
          </p:cNvSpPr>
          <p:nvPr/>
        </p:nvSpPr>
        <p:spPr>
          <a:xfrm>
            <a:off x="4425100" y="2053421"/>
            <a:ext cx="1440000" cy="72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Design</a:t>
            </a:r>
          </a:p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Concept</a:t>
            </a:r>
            <a:endParaRPr lang="sv-SE" sz="2000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E60655FF-146E-450E-8932-DB786F551728}"/>
              </a:ext>
            </a:extLst>
          </p:cNvPr>
          <p:cNvSpPr txBox="1">
            <a:spLocks/>
          </p:cNvSpPr>
          <p:nvPr/>
        </p:nvSpPr>
        <p:spPr>
          <a:xfrm>
            <a:off x="5790687" y="2053421"/>
            <a:ext cx="1440000" cy="72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Detailed</a:t>
            </a:r>
          </a:p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Plan</a:t>
            </a:r>
            <a:endParaRPr lang="sv-SE" sz="2000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0" name="Rubrik 1">
            <a:extLst>
              <a:ext uri="{FF2B5EF4-FFF2-40B4-BE49-F238E27FC236}">
                <a16:creationId xmlns:a16="http://schemas.microsoft.com/office/drawing/2014/main" id="{A11A801A-9C64-4202-A735-B69A3120A90C}"/>
              </a:ext>
            </a:extLst>
          </p:cNvPr>
          <p:cNvSpPr txBox="1">
            <a:spLocks/>
          </p:cNvSpPr>
          <p:nvPr/>
        </p:nvSpPr>
        <p:spPr>
          <a:xfrm>
            <a:off x="7259852" y="2053421"/>
            <a:ext cx="1440000" cy="72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Business</a:t>
            </a:r>
          </a:p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Model</a:t>
            </a:r>
            <a:endParaRPr lang="sv-SE" sz="2000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1" name="Rubrik 1">
            <a:extLst>
              <a:ext uri="{FF2B5EF4-FFF2-40B4-BE49-F238E27FC236}">
                <a16:creationId xmlns:a16="http://schemas.microsoft.com/office/drawing/2014/main" id="{8F30EE22-0FF1-4EC3-B364-AF73F0869A17}"/>
              </a:ext>
            </a:extLst>
          </p:cNvPr>
          <p:cNvSpPr txBox="1">
            <a:spLocks/>
          </p:cNvSpPr>
          <p:nvPr/>
        </p:nvSpPr>
        <p:spPr>
          <a:xfrm>
            <a:off x="8649439" y="2053421"/>
            <a:ext cx="1800000" cy="72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Visual</a:t>
            </a:r>
          </a:p>
          <a:p>
            <a:r>
              <a:rPr lang="en-GB" sz="2000" b="0" dirty="0">
                <a:solidFill>
                  <a:srgbClr val="3C3C3C"/>
                </a:solidFill>
                <a:latin typeface="Portrait Light" pitchFamily="50" charset="0"/>
              </a:rPr>
              <a:t>Communication</a:t>
            </a:r>
            <a:endParaRPr lang="sv-SE" sz="2000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810EC56-8662-4559-9037-81E65E53DA32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3C3C3C"/>
                </a:solidFill>
                <a:latin typeface="Fino" panose="00000500000000000000" pitchFamily="50" charset="0"/>
              </a:rPr>
              <a:t>AAD &amp; DAD</a:t>
            </a:r>
          </a:p>
        </p:txBody>
      </p:sp>
    </p:spTree>
    <p:extLst>
      <p:ext uri="{BB962C8B-B14F-4D97-AF65-F5344CB8AC3E}">
        <p14:creationId xmlns:p14="http://schemas.microsoft.com/office/powerpoint/2010/main" val="400745830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23290BE7-1733-48DE-8AF4-9AA345FEE2F4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8" name="textruta 7">
            <a:extLst>
              <a:ext uri="{FF2B5EF4-FFF2-40B4-BE49-F238E27FC236}">
                <a16:creationId xmlns:a16="http://schemas.microsoft.com/office/drawing/2014/main" id="{84678861-2128-4B69-97D3-FD8904FDB9F9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Recyclable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≠ Repetitive</a:t>
            </a:r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4EF607E2-DB03-4D17-A7AA-7329563B29D2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20" name="textruta 7">
            <a:extLst>
              <a:ext uri="{FF2B5EF4-FFF2-40B4-BE49-F238E27FC236}">
                <a16:creationId xmlns:a16="http://schemas.microsoft.com/office/drawing/2014/main" id="{72FB42C2-2723-412B-A4D6-713BC093FF4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Adaptive ≠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Predictive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E3A69-0684-4F8E-BC0A-7B0E7768B3EF}"/>
              </a:ext>
            </a:extLst>
          </p:cNvPr>
          <p:cNvSpPr/>
          <p:nvPr/>
        </p:nvSpPr>
        <p:spPr>
          <a:xfrm>
            <a:off x="6190262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1840B6-B250-4224-BFA0-C77A18BB558F}"/>
              </a:ext>
            </a:extLst>
          </p:cNvPr>
          <p:cNvSpPr/>
          <p:nvPr/>
        </p:nvSpPr>
        <p:spPr>
          <a:xfrm>
            <a:off x="241738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74A6D08-A85A-456D-82D4-7932AE3CA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9" y="3283623"/>
            <a:ext cx="2873238" cy="28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32D62F64-E129-4A52-AB90-4B5B2A01C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217" y="3017442"/>
            <a:ext cx="1877041" cy="170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3AA6B557-3EB9-42FE-B358-D73A170EE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3"/>
          <a:stretch/>
        </p:blipFill>
        <p:spPr bwMode="auto">
          <a:xfrm>
            <a:off x="3713217" y="4720242"/>
            <a:ext cx="1877040" cy="17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611D5D-84FF-4F77-B906-A3907EE290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12" r="21313"/>
          <a:stretch/>
        </p:blipFill>
        <p:spPr>
          <a:xfrm>
            <a:off x="6190262" y="3429000"/>
            <a:ext cx="2880000" cy="25893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332CBE-BFDB-46B5-B6F3-894303EBD7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05" r="21727"/>
          <a:stretch/>
        </p:blipFill>
        <p:spPr>
          <a:xfrm>
            <a:off x="9070262" y="3429000"/>
            <a:ext cx="2880000" cy="258935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3251520-D0EE-45C1-9AAE-5990883DEBD1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3190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A58276-5CCA-4735-9C73-4354790F52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3499"/>
            <a:ext cx="5760000" cy="3246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8F529-C043-4C9C-B702-0CA8613029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2002" y="483499"/>
            <a:ext cx="5760000" cy="3246216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317EB979-02C9-429A-85D2-3319F08F66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t="60111" r="56723" b="2666"/>
          <a:stretch/>
        </p:blipFill>
        <p:spPr>
          <a:xfrm>
            <a:off x="241738" y="3729715"/>
            <a:ext cx="2880000" cy="2392611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0619BB3-AB5C-4215-A4AE-3C48997104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t="24215" r="56723" b="38563"/>
          <a:stretch/>
        </p:blipFill>
        <p:spPr>
          <a:xfrm>
            <a:off x="3121738" y="3729715"/>
            <a:ext cx="2880000" cy="2392611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DF38415-43A6-4DED-8A05-A3735C5D1D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23347" r="7779" b="39429"/>
          <a:stretch/>
        </p:blipFill>
        <p:spPr>
          <a:xfrm>
            <a:off x="6190262" y="3729715"/>
            <a:ext cx="2880000" cy="2392611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A153D29F-33AD-4661-8318-70031FA963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59357" r="7779" b="3420"/>
          <a:stretch/>
        </p:blipFill>
        <p:spPr>
          <a:xfrm>
            <a:off x="9070262" y="3729715"/>
            <a:ext cx="2880000" cy="2392611"/>
          </a:xfrm>
          <a:prstGeom prst="rect">
            <a:avLst/>
          </a:prstGeom>
        </p:spPr>
      </p:pic>
      <p:sp>
        <p:nvSpPr>
          <p:cNvPr id="20" name="Rubrik 1">
            <a:extLst>
              <a:ext uri="{FF2B5EF4-FFF2-40B4-BE49-F238E27FC236}">
                <a16:creationId xmlns:a16="http://schemas.microsoft.com/office/drawing/2014/main" id="{2823193B-FF6C-437C-8458-8F6B1EC02479}"/>
              </a:ext>
            </a:extLst>
          </p:cNvPr>
          <p:cNvSpPr txBox="1">
            <a:spLocks/>
          </p:cNvSpPr>
          <p:nvPr/>
        </p:nvSpPr>
        <p:spPr>
          <a:xfrm>
            <a:off x="3396000" y="1241555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Not  for A-Z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D00A93-819D-46F1-AF14-53339878D320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3C3C3C"/>
                </a:solidFill>
                <a:latin typeface="Fino" panose="00000500000000000000" pitchFamily="50" charset="0"/>
              </a:rPr>
              <a:t>AAD &amp; DAD</a:t>
            </a:r>
          </a:p>
        </p:txBody>
      </p:sp>
    </p:spTree>
    <p:extLst>
      <p:ext uri="{BB962C8B-B14F-4D97-AF65-F5344CB8AC3E}">
        <p14:creationId xmlns:p14="http://schemas.microsoft.com/office/powerpoint/2010/main" val="42318372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02E084F-9565-4FED-8D3B-BE1637CE0E74}"/>
              </a:ext>
            </a:extLst>
          </p:cNvPr>
          <p:cNvSpPr/>
          <p:nvPr/>
        </p:nvSpPr>
        <p:spPr>
          <a:xfrm>
            <a:off x="799223" y="755471"/>
            <a:ext cx="3600000" cy="2047728"/>
          </a:xfrm>
          <a:prstGeom prst="roundRect">
            <a:avLst>
              <a:gd name="adj" fmla="val 7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20C004-A3E8-44AC-8B98-E18FB163B851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3C3C3C"/>
                </a:solidFill>
                <a:latin typeface="Fino" panose="00000500000000000000" pitchFamily="50" charset="0"/>
              </a:rPr>
              <a:t>1 approach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E3FA0B-E6F2-4E6E-9FD6-1492F6F9B8FC}"/>
              </a:ext>
            </a:extLst>
          </p:cNvPr>
          <p:cNvSpPr/>
          <p:nvPr/>
        </p:nvSpPr>
        <p:spPr>
          <a:xfrm>
            <a:off x="241738" y="3391390"/>
            <a:ext cx="5760000" cy="3031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1C15FF83-FF56-4933-8E6D-E5B647167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9" t="10960" r="3748" b="28050"/>
          <a:stretch/>
        </p:blipFill>
        <p:spPr>
          <a:xfrm>
            <a:off x="241738" y="3577621"/>
            <a:ext cx="5760000" cy="2659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18805A-E790-4CCF-967E-A43859383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24" t="4555" r="17824" b="12362"/>
          <a:stretch/>
        </p:blipFill>
        <p:spPr>
          <a:xfrm>
            <a:off x="1466251" y="755471"/>
            <a:ext cx="2265944" cy="2047728"/>
          </a:xfrm>
          <a:prstGeom prst="rect">
            <a:avLst/>
          </a:prstGeom>
        </p:spPr>
      </p:pic>
      <p:sp>
        <p:nvSpPr>
          <p:cNvPr id="20" name="Rubrik 1">
            <a:extLst>
              <a:ext uri="{FF2B5EF4-FFF2-40B4-BE49-F238E27FC236}">
                <a16:creationId xmlns:a16="http://schemas.microsoft.com/office/drawing/2014/main" id="{F93D3C0A-2173-4B2B-B9D3-D3A4AA0FB8C4}"/>
              </a:ext>
            </a:extLst>
          </p:cNvPr>
          <p:cNvSpPr txBox="1">
            <a:spLocks/>
          </p:cNvSpPr>
          <p:nvPr/>
        </p:nvSpPr>
        <p:spPr>
          <a:xfrm>
            <a:off x="3396000" y="1241555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100 </a:t>
            </a:r>
            <a:r>
              <a:rPr lang="sv-SE" b="0" dirty="0" err="1">
                <a:solidFill>
                  <a:srgbClr val="3C3C3C"/>
                </a:solidFill>
                <a:latin typeface="Portrait Light" pitchFamily="50" charset="0"/>
              </a:rPr>
              <a:t>Concepts</a:t>
            </a:r>
            <a:endParaRPr lang="sv-SE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pic>
        <p:nvPicPr>
          <p:cNvPr id="22" name="Picture 21" descr="Diagram&#10;&#10;Description automatically generated with low confidence">
            <a:extLst>
              <a:ext uri="{FF2B5EF4-FFF2-40B4-BE49-F238E27FC236}">
                <a16:creationId xmlns:a16="http://schemas.microsoft.com/office/drawing/2014/main" id="{BDC24060-11AB-40AC-B20E-0947DAF046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552"/>
          <a:stretch/>
        </p:blipFill>
        <p:spPr>
          <a:xfrm>
            <a:off x="6190262" y="3391390"/>
            <a:ext cx="5760000" cy="3031652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3DFDF166-835D-4A49-A257-A267A3A865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0" t="17882" r="2889" b="6595"/>
          <a:stretch/>
        </p:blipFill>
        <p:spPr>
          <a:xfrm>
            <a:off x="7792777" y="755471"/>
            <a:ext cx="3600000" cy="2047728"/>
          </a:xfrm>
          <a:prstGeom prst="roundRect">
            <a:avLst>
              <a:gd name="adj" fmla="val 7114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7312670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7065BA-EDF3-4C4A-A9C9-452F08A3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001" y="405512"/>
            <a:ext cx="10079998" cy="6046975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5AAFD0D3-CE55-4C09-A30B-A15B90891847}"/>
              </a:ext>
            </a:extLst>
          </p:cNvPr>
          <p:cNvSpPr txBox="1">
            <a:spLocks/>
          </p:cNvSpPr>
          <p:nvPr/>
        </p:nvSpPr>
        <p:spPr>
          <a:xfrm>
            <a:off x="10031464" y="3249000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Project Budget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779D4D1B-4BE8-470C-9864-B162E87C9DD6}"/>
              </a:ext>
            </a:extLst>
          </p:cNvPr>
          <p:cNvSpPr txBox="1">
            <a:spLocks/>
          </p:cNvSpPr>
          <p:nvPr/>
        </p:nvSpPr>
        <p:spPr>
          <a:xfrm>
            <a:off x="1160178" y="766483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Output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Quality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3DF5A55B-6BE6-4E6A-AFCE-5BAB0B81A3F7}"/>
              </a:ext>
            </a:extLst>
          </p:cNvPr>
          <p:cNvSpPr txBox="1">
            <a:spLocks/>
          </p:cNvSpPr>
          <p:nvPr/>
        </p:nvSpPr>
        <p:spPr>
          <a:xfrm>
            <a:off x="1160178" y="5731517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Depth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of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Study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44405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7CA62-1CDF-4BEB-BA99-61B7E944E414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13BDF-42F6-4BD7-9D5E-5792A04DF176}"/>
              </a:ext>
            </a:extLst>
          </p:cNvPr>
          <p:cNvSpPr/>
          <p:nvPr/>
        </p:nvSpPr>
        <p:spPr>
          <a:xfrm>
            <a:off x="241738" y="3017442"/>
            <a:ext cx="11708524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6F6B7311-B210-464D-8298-1125E20769CE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COMPLEX SCRIPTS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6" name="textruta 7">
            <a:extLst>
              <a:ext uri="{FF2B5EF4-FFF2-40B4-BE49-F238E27FC236}">
                <a16:creationId xmlns:a16="http://schemas.microsoft.com/office/drawing/2014/main" id="{77C4C9E2-88DF-48A0-A9B8-9BA3212603FB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Grasshopper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+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Python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F2827F59-A04F-41BA-A76B-468CCAB4DAB4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USER FRIENDLY INTERFACE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6956BC15-BEA6-45F5-A8B0-79E383EBBAC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Locally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or Web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Based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4FCEED-00E4-4106-833E-C01A249E4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7" t="1778" b="1461"/>
          <a:stretch/>
        </p:blipFill>
        <p:spPr>
          <a:xfrm>
            <a:off x="2483908" y="3088584"/>
            <a:ext cx="3352256" cy="3263315"/>
          </a:xfrm>
          <a:prstGeom prst="rect">
            <a:avLst/>
          </a:prstGeom>
        </p:spPr>
      </p:pic>
      <p:pic>
        <p:nvPicPr>
          <p:cNvPr id="25" name="Picture 24" descr="A picture containing toy, LEGO, indoor, colorful&#10;&#10;Description automatically generated">
            <a:extLst>
              <a:ext uri="{FF2B5EF4-FFF2-40B4-BE49-F238E27FC236}">
                <a16:creationId xmlns:a16="http://schemas.microsoft.com/office/drawing/2014/main" id="{84D93EA0-374B-490E-8CB4-1E13FFA2D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129" y="4623042"/>
            <a:ext cx="2700000" cy="1800000"/>
          </a:xfrm>
          <a:prstGeom prst="rect">
            <a:avLst/>
          </a:prstGeom>
        </p:spPr>
      </p:pic>
      <p:pic>
        <p:nvPicPr>
          <p:cNvPr id="26" name="Picture 25" descr="Diagram, engineering drawing&#10;&#10;Description automatically generated">
            <a:extLst>
              <a:ext uri="{FF2B5EF4-FFF2-40B4-BE49-F238E27FC236}">
                <a16:creationId xmlns:a16="http://schemas.microsoft.com/office/drawing/2014/main" id="{1BB4BFBE-6629-45EA-8534-6962F93C30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86" b="3606"/>
          <a:stretch/>
        </p:blipFill>
        <p:spPr>
          <a:xfrm>
            <a:off x="8513571" y="3017442"/>
            <a:ext cx="3044707" cy="1593124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27ECD45B-102F-4FB6-9CF4-B1F42B248AC5}"/>
              </a:ext>
            </a:extLst>
          </p:cNvPr>
          <p:cNvSpPr/>
          <p:nvPr/>
        </p:nvSpPr>
        <p:spPr>
          <a:xfrm>
            <a:off x="6868119" y="4765370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2</a:t>
            </a:r>
          </a:p>
        </p:txBody>
      </p:sp>
      <p:sp>
        <p:nvSpPr>
          <p:cNvPr id="28" name="textruta 9">
            <a:extLst>
              <a:ext uri="{FF2B5EF4-FFF2-40B4-BE49-F238E27FC236}">
                <a16:creationId xmlns:a16="http://schemas.microsoft.com/office/drawing/2014/main" id="{56E17F19-13E7-4BE9-A3C4-1F2204F613DA}"/>
              </a:ext>
            </a:extLst>
          </p:cNvPr>
          <p:cNvSpPr txBox="1"/>
          <p:nvPr/>
        </p:nvSpPr>
        <p:spPr>
          <a:xfrm>
            <a:off x="6299480" y="5302078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Enjoy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95AF23-6004-43E4-8221-D38035396BDA}"/>
              </a:ext>
            </a:extLst>
          </p:cNvPr>
          <p:cNvSpPr/>
          <p:nvPr/>
        </p:nvSpPr>
        <p:spPr>
          <a:xfrm>
            <a:off x="1090693" y="4090181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1</a:t>
            </a:r>
          </a:p>
        </p:txBody>
      </p:sp>
      <p:sp>
        <p:nvSpPr>
          <p:cNvPr id="30" name="textruta 9">
            <a:extLst>
              <a:ext uri="{FF2B5EF4-FFF2-40B4-BE49-F238E27FC236}">
                <a16:creationId xmlns:a16="http://schemas.microsoft.com/office/drawing/2014/main" id="{BE5684AC-62A0-4D00-B251-54512C4931E3}"/>
              </a:ext>
            </a:extLst>
          </p:cNvPr>
          <p:cNvSpPr txBox="1"/>
          <p:nvPr/>
        </p:nvSpPr>
        <p:spPr>
          <a:xfrm>
            <a:off x="737621" y="4580078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Control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53633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9E003C-9497-457C-9AEE-099C11C42E99}"/>
              </a:ext>
            </a:extLst>
          </p:cNvPr>
          <p:cNvSpPr txBox="1">
            <a:spLocks/>
          </p:cNvSpPr>
          <p:nvPr/>
        </p:nvSpPr>
        <p:spPr>
          <a:xfrm>
            <a:off x="0" y="294857"/>
            <a:ext cx="3804379" cy="54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3000" spc="0" dirty="0">
                <a:solidFill>
                  <a:srgbClr val="3C3C3C"/>
                </a:solidFill>
                <a:latin typeface="Fino" panose="00000500000000000000" pitchFamily="50" charset="0"/>
              </a:rPr>
              <a:t>Case Study -1</a:t>
            </a:r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932FD3D8-366F-4115-8529-649551A30A20}"/>
              </a:ext>
            </a:extLst>
          </p:cNvPr>
          <p:cNvSpPr txBox="1">
            <a:spLocks/>
          </p:cNvSpPr>
          <p:nvPr/>
        </p:nvSpPr>
        <p:spPr>
          <a:xfrm>
            <a:off x="-1" y="834857"/>
            <a:ext cx="3804379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2000" b="0" dirty="0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Urban </a:t>
            </a:r>
            <a:r>
              <a:rPr lang="sv-SE" sz="2000" b="0" dirty="0" err="1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Scale</a:t>
            </a:r>
            <a:r>
              <a:rPr lang="sv-SE" sz="2000" b="0" dirty="0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, Örebro</a:t>
            </a:r>
          </a:p>
        </p:txBody>
      </p:sp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621230A-0EF9-4B58-819B-E8006F7C3E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52" b="9791"/>
          <a:stretch/>
        </p:blipFill>
        <p:spPr>
          <a:xfrm>
            <a:off x="0" y="3463359"/>
            <a:ext cx="6096000" cy="33946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7F123D-C4C1-4946-9380-8E4FC6E8E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7" b="13875"/>
          <a:stretch/>
        </p:blipFill>
        <p:spPr>
          <a:xfrm>
            <a:off x="6096000" y="3463359"/>
            <a:ext cx="6096000" cy="3394641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95462DAF-24EA-4C61-8541-4F23032E4D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92" t="19272" r="5592" b="10769"/>
          <a:stretch/>
        </p:blipFill>
        <p:spPr>
          <a:xfrm>
            <a:off x="318977" y="1254512"/>
            <a:ext cx="3965944" cy="2208848"/>
          </a:xfrm>
          <a:prstGeom prst="rect">
            <a:avLst/>
          </a:prstGeom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91F491CF-E263-45A5-8467-CEDB046F1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145" y="1"/>
            <a:ext cx="4898855" cy="3463358"/>
          </a:xfrm>
          <a:prstGeom prst="rect">
            <a:avLst/>
          </a:prstGeom>
        </p:spPr>
      </p:pic>
      <p:pic>
        <p:nvPicPr>
          <p:cNvPr id="18" name="Picture 17" descr="A picture containing arrow&#10;&#10;Description automatically generated">
            <a:extLst>
              <a:ext uri="{FF2B5EF4-FFF2-40B4-BE49-F238E27FC236}">
                <a16:creationId xmlns:a16="http://schemas.microsoft.com/office/drawing/2014/main" id="{172558C3-1638-4725-9BF3-FA06EEFEB6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23" t="7014" r="3019" b="8051"/>
          <a:stretch/>
        </p:blipFill>
        <p:spPr>
          <a:xfrm>
            <a:off x="4442658" y="1731680"/>
            <a:ext cx="2711875" cy="17331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9451B5-A8DD-4E4F-B72F-751C393E0F7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802" b="4802"/>
          <a:stretch/>
        </p:blipFill>
        <p:spPr>
          <a:xfrm>
            <a:off x="4423532" y="70146"/>
            <a:ext cx="2731001" cy="174533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3FAE9B-C38A-409D-95E7-91A5264EB6C7}"/>
              </a:ext>
            </a:extLst>
          </p:cNvPr>
          <p:cNvSpPr/>
          <p:nvPr/>
        </p:nvSpPr>
        <p:spPr>
          <a:xfrm>
            <a:off x="5013659" y="3547155"/>
            <a:ext cx="2160000" cy="1440000"/>
          </a:xfrm>
          <a:prstGeom prst="roundRect">
            <a:avLst>
              <a:gd name="adj" fmla="val 4662"/>
            </a:avLst>
          </a:prstGeom>
          <a:solidFill>
            <a:srgbClr val="3C3C3C"/>
          </a:solidFill>
          <a:ln>
            <a:solidFill>
              <a:srgbClr val="C19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0" dirty="0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14,000 euro</a:t>
            </a:r>
          </a:p>
          <a:p>
            <a:pPr algn="ctr"/>
            <a:r>
              <a:rPr lang="sv-SE" sz="2000" b="0" dirty="0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60 </a:t>
            </a:r>
            <a:r>
              <a:rPr lang="sv-SE" sz="2000" b="0" dirty="0" err="1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hours</a:t>
            </a:r>
            <a:endParaRPr lang="sv-SE" sz="2000" b="0" dirty="0">
              <a:solidFill>
                <a:srgbClr val="E7D6B9"/>
              </a:solidFill>
              <a:latin typeface="Portrait Light" pitchFamily="50" charset="0"/>
              <a:cs typeface="Circular Std Bold" panose="020B0804020101010102" pitchFamily="34" charset="0"/>
            </a:endParaRPr>
          </a:p>
          <a:p>
            <a:pPr algn="ctr"/>
            <a:r>
              <a:rPr lang="sv-SE" sz="2000" dirty="0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230 euro / </a:t>
            </a:r>
            <a:r>
              <a:rPr lang="sv-SE" sz="2000" dirty="0" err="1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hour</a:t>
            </a:r>
            <a:endParaRPr lang="sv-SE" sz="2000" dirty="0">
              <a:solidFill>
                <a:srgbClr val="E7D6B9"/>
              </a:solidFill>
              <a:latin typeface="Portrait Light" pitchFamily="50" charset="0"/>
              <a:cs typeface="Circular Std Bold" panose="020B0804020101010102" pitchFamily="34" charset="0"/>
            </a:endParaRPr>
          </a:p>
          <a:p>
            <a:pPr algn="ctr"/>
            <a:r>
              <a:rPr lang="sv-SE" sz="2000" dirty="0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(60-80 euro)</a:t>
            </a:r>
            <a:endParaRPr lang="en-GB" sz="2000" dirty="0">
              <a:solidFill>
                <a:srgbClr val="E7D6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5205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8F0D5555-3B08-4979-9693-3B1405501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61" b="9288"/>
          <a:stretch/>
        </p:blipFill>
        <p:spPr>
          <a:xfrm>
            <a:off x="4023107" y="2273576"/>
            <a:ext cx="8168894" cy="4584424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5213CD8-71B5-4595-B053-670B2B7E9B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889" t="11358" r="3144" b="11031"/>
          <a:stretch/>
        </p:blipFill>
        <p:spPr>
          <a:xfrm>
            <a:off x="3804381" y="0"/>
            <a:ext cx="5871308" cy="34290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8497720-B978-4249-A4BA-B1E1D1BEB1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5" t="6251" r="3595" b="5156"/>
          <a:stretch/>
        </p:blipFill>
        <p:spPr>
          <a:xfrm>
            <a:off x="109362" y="1597605"/>
            <a:ext cx="3585656" cy="24420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DFAC36-7BF5-450A-AFB8-23A20FF58D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3" t="12199" r="4464" b="7976"/>
          <a:stretch/>
        </p:blipFill>
        <p:spPr>
          <a:xfrm>
            <a:off x="0" y="4364423"/>
            <a:ext cx="4023107" cy="2493577"/>
          </a:xfrm>
          <a:prstGeom prst="rect">
            <a:avLst/>
          </a:prstGeom>
        </p:spPr>
      </p:pic>
      <p:pic>
        <p:nvPicPr>
          <p:cNvPr id="3" name="Picture 2" descr="A picture containing text, sky, road, way&#10;&#10;Description automatically generated">
            <a:extLst>
              <a:ext uri="{FF2B5EF4-FFF2-40B4-BE49-F238E27FC236}">
                <a16:creationId xmlns:a16="http://schemas.microsoft.com/office/drawing/2014/main" id="{5CD2A10C-B12A-416C-8705-92A2D969E9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466" y="835674"/>
            <a:ext cx="3143533" cy="179871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76FA4DF-BA8A-428A-AE3B-E48FB006D0B5}"/>
              </a:ext>
            </a:extLst>
          </p:cNvPr>
          <p:cNvSpPr txBox="1">
            <a:spLocks/>
          </p:cNvSpPr>
          <p:nvPr/>
        </p:nvSpPr>
        <p:spPr>
          <a:xfrm>
            <a:off x="0" y="294857"/>
            <a:ext cx="3804379" cy="54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3000" spc="0" dirty="0">
                <a:solidFill>
                  <a:srgbClr val="3C3C3C"/>
                </a:solidFill>
                <a:latin typeface="Fino" panose="00000500000000000000" pitchFamily="50" charset="0"/>
              </a:rPr>
              <a:t>Case Study -2</a:t>
            </a:r>
          </a:p>
        </p:txBody>
      </p:sp>
      <p:sp>
        <p:nvSpPr>
          <p:cNvPr id="17" name="Rubrik 1">
            <a:extLst>
              <a:ext uri="{FF2B5EF4-FFF2-40B4-BE49-F238E27FC236}">
                <a16:creationId xmlns:a16="http://schemas.microsoft.com/office/drawing/2014/main" id="{5743E9BB-7F82-4D2D-91E7-8D5D3F4CAB5A}"/>
              </a:ext>
            </a:extLst>
          </p:cNvPr>
          <p:cNvSpPr txBox="1">
            <a:spLocks/>
          </p:cNvSpPr>
          <p:nvPr/>
        </p:nvSpPr>
        <p:spPr>
          <a:xfrm>
            <a:off x="-1" y="834857"/>
            <a:ext cx="3804379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2000" b="0" dirty="0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Regional </a:t>
            </a:r>
            <a:r>
              <a:rPr lang="sv-SE" sz="2000" b="0" dirty="0" err="1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Scale</a:t>
            </a:r>
            <a:r>
              <a:rPr lang="sv-SE" sz="2000" b="0" dirty="0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, Göteborg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123F81-01D6-4372-8B5D-831A3289B5AB}"/>
              </a:ext>
            </a:extLst>
          </p:cNvPr>
          <p:cNvSpPr/>
          <p:nvPr/>
        </p:nvSpPr>
        <p:spPr>
          <a:xfrm>
            <a:off x="5013659" y="3547155"/>
            <a:ext cx="2160000" cy="1440000"/>
          </a:xfrm>
          <a:prstGeom prst="roundRect">
            <a:avLst>
              <a:gd name="adj" fmla="val 4662"/>
            </a:avLst>
          </a:prstGeom>
          <a:solidFill>
            <a:srgbClr val="3C3C3C"/>
          </a:solidFill>
          <a:ln>
            <a:solidFill>
              <a:srgbClr val="C19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0" dirty="0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12,000 euro</a:t>
            </a:r>
          </a:p>
          <a:p>
            <a:pPr algn="ctr"/>
            <a:r>
              <a:rPr lang="sv-SE" sz="2000" b="0" dirty="0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50 </a:t>
            </a:r>
            <a:r>
              <a:rPr lang="sv-SE" sz="2000" b="0" dirty="0" err="1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hours</a:t>
            </a:r>
            <a:endParaRPr lang="sv-SE" sz="2000" b="0" dirty="0">
              <a:solidFill>
                <a:srgbClr val="E7D6B9"/>
              </a:solidFill>
              <a:latin typeface="Portrait Light" pitchFamily="50" charset="0"/>
              <a:cs typeface="Circular Std Bold" panose="020B0804020101010102" pitchFamily="34" charset="0"/>
            </a:endParaRPr>
          </a:p>
          <a:p>
            <a:pPr algn="ctr"/>
            <a:r>
              <a:rPr lang="sv-SE" sz="2000" dirty="0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240 euro / </a:t>
            </a:r>
            <a:r>
              <a:rPr lang="sv-SE" sz="2000" dirty="0" err="1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hour</a:t>
            </a:r>
            <a:endParaRPr lang="sv-SE" sz="2000" dirty="0">
              <a:solidFill>
                <a:srgbClr val="E7D6B9"/>
              </a:solidFill>
              <a:latin typeface="Portrait Light" pitchFamily="50" charset="0"/>
              <a:cs typeface="Circular Std Bold" panose="020B0804020101010102" pitchFamily="34" charset="0"/>
            </a:endParaRPr>
          </a:p>
          <a:p>
            <a:pPr algn="ctr"/>
            <a:r>
              <a:rPr lang="sv-SE" sz="2000" dirty="0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(60-80 euro)</a:t>
            </a:r>
            <a:endParaRPr lang="en-GB" sz="2000" dirty="0">
              <a:solidFill>
                <a:srgbClr val="E7D6B9"/>
              </a:solidFill>
            </a:endParaRPr>
          </a:p>
        </p:txBody>
      </p:sp>
      <p:pic>
        <p:nvPicPr>
          <p:cNvPr id="4" name="Picture 3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B1F9F282-817D-4904-B593-359C5C5449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2" y="4504921"/>
            <a:ext cx="1908314" cy="110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05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B3DC045-D751-4F33-9CE4-AAB99BF25636}"/>
              </a:ext>
            </a:extLst>
          </p:cNvPr>
          <p:cNvSpPr txBox="1">
            <a:spLocks/>
          </p:cNvSpPr>
          <p:nvPr/>
        </p:nvSpPr>
        <p:spPr>
          <a:xfrm>
            <a:off x="0" y="294857"/>
            <a:ext cx="3804379" cy="54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3000" spc="0" dirty="0">
                <a:solidFill>
                  <a:srgbClr val="3C3C3C"/>
                </a:solidFill>
                <a:latin typeface="Fino" panose="00000500000000000000" pitchFamily="50" charset="0"/>
              </a:rPr>
              <a:t>Case Study -3</a:t>
            </a: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301FE918-DAED-4EEF-A4F9-9BFDC1912E9A}"/>
              </a:ext>
            </a:extLst>
          </p:cNvPr>
          <p:cNvSpPr txBox="1">
            <a:spLocks/>
          </p:cNvSpPr>
          <p:nvPr/>
        </p:nvSpPr>
        <p:spPr>
          <a:xfrm>
            <a:off x="-1" y="834857"/>
            <a:ext cx="3804379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2000" b="0" dirty="0" err="1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Building</a:t>
            </a:r>
            <a:r>
              <a:rPr lang="sv-SE" sz="2000" b="0" dirty="0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 </a:t>
            </a:r>
            <a:r>
              <a:rPr lang="sv-SE" sz="2000" b="0" dirty="0" err="1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Scale</a:t>
            </a:r>
            <a:r>
              <a:rPr lang="sv-SE" sz="2000" b="0" dirty="0">
                <a:solidFill>
                  <a:srgbClr val="3C3C3C"/>
                </a:solidFill>
                <a:latin typeface="Portrait Light" pitchFamily="50" charset="0"/>
                <a:cs typeface="Circular Std Bold" panose="020B0804020101010102" pitchFamily="34" charset="0"/>
              </a:rPr>
              <a:t>, Göteborg</a:t>
            </a:r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BF2A0231-5763-4735-AD63-B0D452EC2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56" r="7575"/>
          <a:stretch/>
        </p:blipFill>
        <p:spPr>
          <a:xfrm>
            <a:off x="-1" y="3235324"/>
            <a:ext cx="4713531" cy="3622676"/>
          </a:xfrm>
          <a:prstGeom prst="rect">
            <a:avLst/>
          </a:prstGeom>
        </p:spPr>
      </p:pic>
      <p:pic>
        <p:nvPicPr>
          <p:cNvPr id="7" name="Picture 6" descr="A picture containing indoor, toy, decorated, several&#10;&#10;Description automatically generated">
            <a:extLst>
              <a:ext uri="{FF2B5EF4-FFF2-40B4-BE49-F238E27FC236}">
                <a16:creationId xmlns:a16="http://schemas.microsoft.com/office/drawing/2014/main" id="{4466E20C-CA50-4BCF-9F0A-AFCA22D27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98" t="10183" r="4831" b="6424"/>
          <a:stretch/>
        </p:blipFill>
        <p:spPr>
          <a:xfrm>
            <a:off x="4780765" y="3235324"/>
            <a:ext cx="3672000" cy="3622676"/>
          </a:xfrm>
          <a:prstGeom prst="rect">
            <a:avLst/>
          </a:prstGeom>
        </p:spPr>
      </p:pic>
      <p:pic>
        <p:nvPicPr>
          <p:cNvPr id="8" name="Picture 7" descr="A picture containing indoor, different, decorated, several&#10;&#10;Description automatically generated">
            <a:extLst>
              <a:ext uri="{FF2B5EF4-FFF2-40B4-BE49-F238E27FC236}">
                <a16:creationId xmlns:a16="http://schemas.microsoft.com/office/drawing/2014/main" id="{BAC525E1-C8DC-4AF4-8CAC-CF12D8F2AF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09" t="10185" r="4831" b="6298"/>
          <a:stretch/>
        </p:blipFill>
        <p:spPr>
          <a:xfrm>
            <a:off x="8520000" y="3235324"/>
            <a:ext cx="3672000" cy="3622676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93D518C-02CC-4BA0-B840-FC48794215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2" t="4058" b="1553"/>
          <a:stretch/>
        </p:blipFill>
        <p:spPr>
          <a:xfrm>
            <a:off x="3095519" y="66675"/>
            <a:ext cx="4514574" cy="3101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26B8F9-A7C0-425B-BE8F-6849CA4755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22" t="5610" r="2004"/>
          <a:stretch/>
        </p:blipFill>
        <p:spPr>
          <a:xfrm>
            <a:off x="7600569" y="66675"/>
            <a:ext cx="4362831" cy="3101974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A6AA021-2F04-419A-925D-38BCDEE62B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82" t="69930" r="57398" b="8311"/>
          <a:stretch/>
        </p:blipFill>
        <p:spPr>
          <a:xfrm>
            <a:off x="1004013" y="1495090"/>
            <a:ext cx="1489942" cy="14400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DC5B47-7DF2-4A70-82B9-61005A9A909A}"/>
              </a:ext>
            </a:extLst>
          </p:cNvPr>
          <p:cNvSpPr/>
          <p:nvPr/>
        </p:nvSpPr>
        <p:spPr>
          <a:xfrm>
            <a:off x="3538280" y="3396831"/>
            <a:ext cx="2160000" cy="1440000"/>
          </a:xfrm>
          <a:prstGeom prst="roundRect">
            <a:avLst>
              <a:gd name="adj" fmla="val 4662"/>
            </a:avLst>
          </a:prstGeom>
          <a:solidFill>
            <a:srgbClr val="3C3C3C"/>
          </a:solidFill>
          <a:ln>
            <a:solidFill>
              <a:srgbClr val="C19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0" dirty="0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25,000 euro</a:t>
            </a:r>
          </a:p>
          <a:p>
            <a:pPr algn="ctr"/>
            <a:r>
              <a:rPr lang="sv-SE" sz="2000" b="0" dirty="0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80 </a:t>
            </a:r>
            <a:r>
              <a:rPr lang="sv-SE" sz="2000" b="0" dirty="0" err="1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hours</a:t>
            </a:r>
            <a:endParaRPr lang="sv-SE" sz="2000" b="0" dirty="0">
              <a:solidFill>
                <a:srgbClr val="E7D6B9"/>
              </a:solidFill>
              <a:latin typeface="Portrait Light" pitchFamily="50" charset="0"/>
              <a:cs typeface="Circular Std Bold" panose="020B0804020101010102" pitchFamily="34" charset="0"/>
            </a:endParaRPr>
          </a:p>
          <a:p>
            <a:pPr algn="ctr"/>
            <a:r>
              <a:rPr lang="sv-SE" sz="2000" dirty="0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310 euro / </a:t>
            </a:r>
            <a:r>
              <a:rPr lang="sv-SE" sz="2000" dirty="0" err="1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hour</a:t>
            </a:r>
            <a:endParaRPr lang="sv-SE" sz="2000" dirty="0">
              <a:solidFill>
                <a:srgbClr val="E7D6B9"/>
              </a:solidFill>
              <a:latin typeface="Portrait Light" pitchFamily="50" charset="0"/>
              <a:cs typeface="Circular Std Bold" panose="020B0804020101010102" pitchFamily="34" charset="0"/>
            </a:endParaRPr>
          </a:p>
          <a:p>
            <a:pPr algn="ctr"/>
            <a:r>
              <a:rPr lang="sv-SE" sz="2000" dirty="0">
                <a:solidFill>
                  <a:srgbClr val="E7D6B9"/>
                </a:solidFill>
                <a:latin typeface="Portrait Light" pitchFamily="50" charset="0"/>
                <a:cs typeface="Circular Std Bold" panose="020B0804020101010102" pitchFamily="34" charset="0"/>
              </a:rPr>
              <a:t>(60-80 euro)</a:t>
            </a:r>
            <a:endParaRPr lang="en-GB" sz="2000" dirty="0">
              <a:solidFill>
                <a:srgbClr val="E7D6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274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>
            <a:extLst>
              <a:ext uri="{FF2B5EF4-FFF2-40B4-BE49-F238E27FC236}">
                <a16:creationId xmlns:a16="http://schemas.microsoft.com/office/drawing/2014/main" id="{DCEFFE3B-4790-4BC7-8D74-14DFBD6C2817}"/>
              </a:ext>
            </a:extLst>
          </p:cNvPr>
          <p:cNvSpPr txBox="1">
            <a:spLocks/>
          </p:cNvSpPr>
          <p:nvPr/>
        </p:nvSpPr>
        <p:spPr>
          <a:xfrm>
            <a:off x="601737" y="1457363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HOW WE WORK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7" name="textruta 7">
            <a:extLst>
              <a:ext uri="{FF2B5EF4-FFF2-40B4-BE49-F238E27FC236}">
                <a16:creationId xmlns:a16="http://schemas.microsoft.com/office/drawing/2014/main" id="{9DB95CD6-36FC-4FF6-A6FF-13977482EAD3}"/>
              </a:ext>
            </a:extLst>
          </p:cNvPr>
          <p:cNvSpPr txBox="1"/>
          <p:nvPr/>
        </p:nvSpPr>
        <p:spPr>
          <a:xfrm>
            <a:off x="601737" y="2109069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Product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Development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Rubrik 1">
            <a:extLst>
              <a:ext uri="{FF2B5EF4-FFF2-40B4-BE49-F238E27FC236}">
                <a16:creationId xmlns:a16="http://schemas.microsoft.com/office/drawing/2014/main" id="{EB39394A-B38D-4636-B9A8-AFE5C0068490}"/>
              </a:ext>
            </a:extLst>
          </p:cNvPr>
          <p:cNvSpPr txBox="1">
            <a:spLocks/>
          </p:cNvSpPr>
          <p:nvPr/>
        </p:nvSpPr>
        <p:spPr>
          <a:xfrm>
            <a:off x="6190263" y="1457363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HOW WE THINK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F067CC-8412-4BA0-B3FA-D82868FA2DF0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93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The impact of the tool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4" name="textruta 7">
            <a:extLst>
              <a:ext uri="{FF2B5EF4-FFF2-40B4-BE49-F238E27FC236}">
                <a16:creationId xmlns:a16="http://schemas.microsoft.com/office/drawing/2014/main" id="{035C2545-5EA2-4D43-A23C-48106A044970}"/>
              </a:ext>
            </a:extLst>
          </p:cNvPr>
          <p:cNvSpPr txBox="1"/>
          <p:nvPr/>
        </p:nvSpPr>
        <p:spPr>
          <a:xfrm>
            <a:off x="6190263" y="2109069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Development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75BF3-0AB7-4CD8-94A0-2D6FA7A321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7179" y="2509179"/>
            <a:ext cx="3069115" cy="4092154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CAE9DDC-20AA-4234-BBCD-FD310EDDCC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2" b="10605"/>
          <a:stretch/>
        </p:blipFill>
        <p:spPr>
          <a:xfrm>
            <a:off x="7079311" y="2509180"/>
            <a:ext cx="3621904" cy="409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4321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020C004-A3E8-44AC-8B98-E18FB163B851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3C3C3C"/>
                </a:solidFill>
                <a:latin typeface="Fino" panose="00000500000000000000" pitchFamily="50" charset="0"/>
              </a:rPr>
              <a:t>QUESTIONS</a:t>
            </a:r>
          </a:p>
        </p:txBody>
      </p:sp>
      <p:pic>
        <p:nvPicPr>
          <p:cNvPr id="4" name="Bildobjekt 11" descr="En bild som visar text&#10;&#10;Automatiskt genererad beskrivning">
            <a:extLst>
              <a:ext uri="{FF2B5EF4-FFF2-40B4-BE49-F238E27FC236}">
                <a16:creationId xmlns:a16="http://schemas.microsoft.com/office/drawing/2014/main" id="{49ED38E1-EEFB-4876-B7E9-02FB1B116F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8" b="18182"/>
          <a:stretch/>
        </p:blipFill>
        <p:spPr>
          <a:xfrm>
            <a:off x="3206861" y="1850169"/>
            <a:ext cx="5778277" cy="4486276"/>
          </a:xfrm>
          <a:prstGeom prst="rect">
            <a:avLst/>
          </a:prstGeom>
        </p:spPr>
      </p:pic>
      <p:sp>
        <p:nvSpPr>
          <p:cNvPr id="5" name="textruta 7">
            <a:extLst>
              <a:ext uri="{FF2B5EF4-FFF2-40B4-BE49-F238E27FC236}">
                <a16:creationId xmlns:a16="http://schemas.microsoft.com/office/drawing/2014/main" id="{F8FDADAB-8648-40E0-B7CB-97FE66A8B203}"/>
              </a:ext>
            </a:extLst>
          </p:cNvPr>
          <p:cNvSpPr txBox="1"/>
          <p:nvPr/>
        </p:nvSpPr>
        <p:spPr>
          <a:xfrm rot="21166269">
            <a:off x="1338640" y="4505999"/>
            <a:ext cx="32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How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much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does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it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cost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?</a:t>
            </a:r>
          </a:p>
        </p:txBody>
      </p:sp>
      <p:sp>
        <p:nvSpPr>
          <p:cNvPr id="6" name="textruta 9">
            <a:extLst>
              <a:ext uri="{FF2B5EF4-FFF2-40B4-BE49-F238E27FC236}">
                <a16:creationId xmlns:a16="http://schemas.microsoft.com/office/drawing/2014/main" id="{3AFF46EC-B0B8-474C-AE0B-B9CA674F05F3}"/>
              </a:ext>
            </a:extLst>
          </p:cNvPr>
          <p:cNvSpPr txBox="1"/>
          <p:nvPr/>
        </p:nvSpPr>
        <p:spPr>
          <a:xfrm rot="21225931">
            <a:off x="7578053" y="1983680"/>
            <a:ext cx="396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Who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owns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the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tool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? the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results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?</a:t>
            </a:r>
          </a:p>
        </p:txBody>
      </p:sp>
      <p:sp>
        <p:nvSpPr>
          <p:cNvPr id="7" name="textruta 12">
            <a:extLst>
              <a:ext uri="{FF2B5EF4-FFF2-40B4-BE49-F238E27FC236}">
                <a16:creationId xmlns:a16="http://schemas.microsoft.com/office/drawing/2014/main" id="{0D4B84D1-1BF4-431B-A474-72BE1574E6E5}"/>
              </a:ext>
            </a:extLst>
          </p:cNvPr>
          <p:cNvSpPr txBox="1"/>
          <p:nvPr/>
        </p:nvSpPr>
        <p:spPr>
          <a:xfrm rot="533193">
            <a:off x="1518639" y="1862423"/>
            <a:ext cx="28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sv-SE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How</a:t>
            </a:r>
            <a:r>
              <a:rPr lang="sv-SE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to </a:t>
            </a:r>
            <a:r>
              <a:rPr lang="sv-SE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install</a:t>
            </a:r>
            <a:r>
              <a:rPr lang="sv-SE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the </a:t>
            </a:r>
            <a:r>
              <a:rPr lang="sv-SE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tool</a:t>
            </a:r>
            <a:r>
              <a:rPr lang="sv-SE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?</a:t>
            </a:r>
            <a:endParaRPr lang="sv-SE" sz="1800" dirty="0">
              <a:solidFill>
                <a:srgbClr val="3C3C3C"/>
              </a:solidFill>
              <a:latin typeface="Circular Std Bold" panose="020B0804020101010102" pitchFamily="34" charset="0"/>
              <a:cs typeface="Circular Std Bold" panose="020B0804020101010102" pitchFamily="34" charset="0"/>
            </a:endParaRPr>
          </a:p>
        </p:txBody>
      </p:sp>
      <p:sp>
        <p:nvSpPr>
          <p:cNvPr id="8" name="textruta 13">
            <a:extLst>
              <a:ext uri="{FF2B5EF4-FFF2-40B4-BE49-F238E27FC236}">
                <a16:creationId xmlns:a16="http://schemas.microsoft.com/office/drawing/2014/main" id="{3E59C4F3-916F-4B52-867D-84EAC716ED81}"/>
              </a:ext>
            </a:extLst>
          </p:cNvPr>
          <p:cNvSpPr txBox="1"/>
          <p:nvPr/>
        </p:nvSpPr>
        <p:spPr>
          <a:xfrm rot="21358251">
            <a:off x="7578234" y="4725601"/>
            <a:ext cx="36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sv-SE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When</a:t>
            </a:r>
            <a:r>
              <a:rPr lang="sv-SE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</a:t>
            </a:r>
            <a:r>
              <a:rPr lang="sv-SE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can</a:t>
            </a:r>
            <a:r>
              <a:rPr lang="sv-SE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</a:t>
            </a:r>
            <a:r>
              <a:rPr lang="sv-SE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we</a:t>
            </a:r>
            <a:r>
              <a:rPr lang="sv-SE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start?</a:t>
            </a:r>
            <a:endParaRPr lang="sv-SE" sz="1800" dirty="0">
              <a:solidFill>
                <a:srgbClr val="3C3C3C"/>
              </a:solidFill>
              <a:latin typeface="Circular Std Bold" panose="020B0804020101010102" pitchFamily="34" charset="0"/>
              <a:cs typeface="Circular Std Bold" panose="020B0804020101010102" pitchFamily="34" charset="0"/>
            </a:endParaRP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9523494C-4B18-4279-BDD0-C7933EC95A7B}"/>
              </a:ext>
            </a:extLst>
          </p:cNvPr>
          <p:cNvSpPr txBox="1"/>
          <p:nvPr/>
        </p:nvSpPr>
        <p:spPr>
          <a:xfrm rot="372675">
            <a:off x="7936905" y="3323984"/>
            <a:ext cx="3600000" cy="370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Can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someone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see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my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work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?</a:t>
            </a:r>
          </a:p>
        </p:txBody>
      </p:sp>
      <p:sp>
        <p:nvSpPr>
          <p:cNvPr id="14" name="textruta 7">
            <a:extLst>
              <a:ext uri="{FF2B5EF4-FFF2-40B4-BE49-F238E27FC236}">
                <a16:creationId xmlns:a16="http://schemas.microsoft.com/office/drawing/2014/main" id="{1297F399-7B49-43C4-AA4C-FC007A56A213}"/>
              </a:ext>
            </a:extLst>
          </p:cNvPr>
          <p:cNvSpPr txBox="1"/>
          <p:nvPr/>
        </p:nvSpPr>
        <p:spPr>
          <a:xfrm rot="21416701">
            <a:off x="557130" y="3188852"/>
            <a:ext cx="36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Can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the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tool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 be </a:t>
            </a:r>
            <a:r>
              <a:rPr lang="sv-SE" sz="1800" dirty="0" err="1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customized</a:t>
            </a:r>
            <a:r>
              <a:rPr lang="sv-SE" sz="1800" dirty="0">
                <a:solidFill>
                  <a:srgbClr val="3C3C3C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1154168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04BF2C-B444-4F30-A4A1-D8E03CC2E6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5705" b="-777"/>
          <a:stretch/>
        </p:blipFill>
        <p:spPr>
          <a:xfrm>
            <a:off x="180603" y="406137"/>
            <a:ext cx="11830793" cy="60457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787F4BC-8E40-476B-8761-4463DBF287DA}"/>
              </a:ext>
            </a:extLst>
          </p:cNvPr>
          <p:cNvSpPr txBox="1">
            <a:spLocks/>
          </p:cNvSpPr>
          <p:nvPr/>
        </p:nvSpPr>
        <p:spPr>
          <a:xfrm>
            <a:off x="243087" y="1373725"/>
            <a:ext cx="2894070" cy="4758670"/>
          </a:xfrm>
          <a:custGeom>
            <a:avLst/>
            <a:gdLst>
              <a:gd name="connsiteX0" fmla="*/ 0 w 2367579"/>
              <a:gd name="connsiteY0" fmla="*/ 394604 h 4758670"/>
              <a:gd name="connsiteX1" fmla="*/ 394604 w 2367579"/>
              <a:gd name="connsiteY1" fmla="*/ 0 h 4758670"/>
              <a:gd name="connsiteX2" fmla="*/ 1381088 w 2367579"/>
              <a:gd name="connsiteY2" fmla="*/ 0 h 4758670"/>
              <a:gd name="connsiteX3" fmla="*/ 1381088 w 2367579"/>
              <a:gd name="connsiteY3" fmla="*/ 0 h 4758670"/>
              <a:gd name="connsiteX4" fmla="*/ 1972983 w 2367579"/>
              <a:gd name="connsiteY4" fmla="*/ 0 h 4758670"/>
              <a:gd name="connsiteX5" fmla="*/ 1972975 w 2367579"/>
              <a:gd name="connsiteY5" fmla="*/ 0 h 4758670"/>
              <a:gd name="connsiteX6" fmla="*/ 2367579 w 2367579"/>
              <a:gd name="connsiteY6" fmla="*/ 394604 h 4758670"/>
              <a:gd name="connsiteX7" fmla="*/ 2367579 w 2367579"/>
              <a:gd name="connsiteY7" fmla="*/ 793112 h 4758670"/>
              <a:gd name="connsiteX8" fmla="*/ 2870216 w 2367579"/>
              <a:gd name="connsiteY8" fmla="*/ 1281272 h 4758670"/>
              <a:gd name="connsiteX9" fmla="*/ 2367579 w 2367579"/>
              <a:gd name="connsiteY9" fmla="*/ 1982779 h 4758670"/>
              <a:gd name="connsiteX10" fmla="*/ 2367579 w 2367579"/>
              <a:gd name="connsiteY10" fmla="*/ 4364066 h 4758670"/>
              <a:gd name="connsiteX11" fmla="*/ 1972975 w 2367579"/>
              <a:gd name="connsiteY11" fmla="*/ 4758670 h 4758670"/>
              <a:gd name="connsiteX12" fmla="*/ 1972983 w 2367579"/>
              <a:gd name="connsiteY12" fmla="*/ 4758670 h 4758670"/>
              <a:gd name="connsiteX13" fmla="*/ 1381088 w 2367579"/>
              <a:gd name="connsiteY13" fmla="*/ 4758670 h 4758670"/>
              <a:gd name="connsiteX14" fmla="*/ 1381088 w 2367579"/>
              <a:gd name="connsiteY14" fmla="*/ 4758670 h 4758670"/>
              <a:gd name="connsiteX15" fmla="*/ 394604 w 2367579"/>
              <a:gd name="connsiteY15" fmla="*/ 4758670 h 4758670"/>
              <a:gd name="connsiteX16" fmla="*/ 0 w 2367579"/>
              <a:gd name="connsiteY16" fmla="*/ 4364066 h 4758670"/>
              <a:gd name="connsiteX17" fmla="*/ 0 w 2367579"/>
              <a:gd name="connsiteY17" fmla="*/ 1982779 h 4758670"/>
              <a:gd name="connsiteX18" fmla="*/ 0 w 2367579"/>
              <a:gd name="connsiteY18" fmla="*/ 793112 h 4758670"/>
              <a:gd name="connsiteX19" fmla="*/ 0 w 2367579"/>
              <a:gd name="connsiteY19" fmla="*/ 793112 h 4758670"/>
              <a:gd name="connsiteX20" fmla="*/ 0 w 2367579"/>
              <a:gd name="connsiteY20" fmla="*/ 394604 h 4758670"/>
              <a:gd name="connsiteX0" fmla="*/ 0 w 2870216"/>
              <a:gd name="connsiteY0" fmla="*/ 394604 h 4758670"/>
              <a:gd name="connsiteX1" fmla="*/ 394604 w 2870216"/>
              <a:gd name="connsiteY1" fmla="*/ 0 h 4758670"/>
              <a:gd name="connsiteX2" fmla="*/ 1381088 w 2870216"/>
              <a:gd name="connsiteY2" fmla="*/ 0 h 4758670"/>
              <a:gd name="connsiteX3" fmla="*/ 1381088 w 2870216"/>
              <a:gd name="connsiteY3" fmla="*/ 0 h 4758670"/>
              <a:gd name="connsiteX4" fmla="*/ 1972983 w 2870216"/>
              <a:gd name="connsiteY4" fmla="*/ 0 h 4758670"/>
              <a:gd name="connsiteX5" fmla="*/ 1972975 w 2870216"/>
              <a:gd name="connsiteY5" fmla="*/ 0 h 4758670"/>
              <a:gd name="connsiteX6" fmla="*/ 2367579 w 2870216"/>
              <a:gd name="connsiteY6" fmla="*/ 394604 h 4758670"/>
              <a:gd name="connsiteX7" fmla="*/ 2526605 w 2870216"/>
              <a:gd name="connsiteY7" fmla="*/ 801063 h 4758670"/>
              <a:gd name="connsiteX8" fmla="*/ 2870216 w 2870216"/>
              <a:gd name="connsiteY8" fmla="*/ 1281272 h 4758670"/>
              <a:gd name="connsiteX9" fmla="*/ 2367579 w 2870216"/>
              <a:gd name="connsiteY9" fmla="*/ 1982779 h 4758670"/>
              <a:gd name="connsiteX10" fmla="*/ 2367579 w 2870216"/>
              <a:gd name="connsiteY10" fmla="*/ 4364066 h 4758670"/>
              <a:gd name="connsiteX11" fmla="*/ 1972975 w 2870216"/>
              <a:gd name="connsiteY11" fmla="*/ 4758670 h 4758670"/>
              <a:gd name="connsiteX12" fmla="*/ 1972983 w 2870216"/>
              <a:gd name="connsiteY12" fmla="*/ 4758670 h 4758670"/>
              <a:gd name="connsiteX13" fmla="*/ 1381088 w 2870216"/>
              <a:gd name="connsiteY13" fmla="*/ 4758670 h 4758670"/>
              <a:gd name="connsiteX14" fmla="*/ 1381088 w 2870216"/>
              <a:gd name="connsiteY14" fmla="*/ 4758670 h 4758670"/>
              <a:gd name="connsiteX15" fmla="*/ 394604 w 2870216"/>
              <a:gd name="connsiteY15" fmla="*/ 4758670 h 4758670"/>
              <a:gd name="connsiteX16" fmla="*/ 0 w 2870216"/>
              <a:gd name="connsiteY16" fmla="*/ 4364066 h 4758670"/>
              <a:gd name="connsiteX17" fmla="*/ 0 w 2870216"/>
              <a:gd name="connsiteY17" fmla="*/ 1982779 h 4758670"/>
              <a:gd name="connsiteX18" fmla="*/ 0 w 2870216"/>
              <a:gd name="connsiteY18" fmla="*/ 793112 h 4758670"/>
              <a:gd name="connsiteX19" fmla="*/ 0 w 2870216"/>
              <a:gd name="connsiteY19" fmla="*/ 793112 h 4758670"/>
              <a:gd name="connsiteX20" fmla="*/ 0 w 2870216"/>
              <a:gd name="connsiteY20" fmla="*/ 394604 h 4758670"/>
              <a:gd name="connsiteX0" fmla="*/ 0 w 2870216"/>
              <a:gd name="connsiteY0" fmla="*/ 394604 h 4758670"/>
              <a:gd name="connsiteX1" fmla="*/ 394604 w 2870216"/>
              <a:gd name="connsiteY1" fmla="*/ 0 h 4758670"/>
              <a:gd name="connsiteX2" fmla="*/ 1381088 w 2870216"/>
              <a:gd name="connsiteY2" fmla="*/ 0 h 4758670"/>
              <a:gd name="connsiteX3" fmla="*/ 1381088 w 2870216"/>
              <a:gd name="connsiteY3" fmla="*/ 0 h 4758670"/>
              <a:gd name="connsiteX4" fmla="*/ 1972983 w 2870216"/>
              <a:gd name="connsiteY4" fmla="*/ 0 h 4758670"/>
              <a:gd name="connsiteX5" fmla="*/ 1972975 w 2870216"/>
              <a:gd name="connsiteY5" fmla="*/ 0 h 4758670"/>
              <a:gd name="connsiteX6" fmla="*/ 2367579 w 2870216"/>
              <a:gd name="connsiteY6" fmla="*/ 394604 h 4758670"/>
              <a:gd name="connsiteX7" fmla="*/ 2526605 w 2870216"/>
              <a:gd name="connsiteY7" fmla="*/ 801063 h 4758670"/>
              <a:gd name="connsiteX8" fmla="*/ 2870216 w 2870216"/>
              <a:gd name="connsiteY8" fmla="*/ 1281272 h 4758670"/>
              <a:gd name="connsiteX9" fmla="*/ 2375530 w 2870216"/>
              <a:gd name="connsiteY9" fmla="*/ 1291016 h 4758670"/>
              <a:gd name="connsiteX10" fmla="*/ 2367579 w 2870216"/>
              <a:gd name="connsiteY10" fmla="*/ 4364066 h 4758670"/>
              <a:gd name="connsiteX11" fmla="*/ 1972975 w 2870216"/>
              <a:gd name="connsiteY11" fmla="*/ 4758670 h 4758670"/>
              <a:gd name="connsiteX12" fmla="*/ 1972983 w 2870216"/>
              <a:gd name="connsiteY12" fmla="*/ 4758670 h 4758670"/>
              <a:gd name="connsiteX13" fmla="*/ 1381088 w 2870216"/>
              <a:gd name="connsiteY13" fmla="*/ 4758670 h 4758670"/>
              <a:gd name="connsiteX14" fmla="*/ 1381088 w 2870216"/>
              <a:gd name="connsiteY14" fmla="*/ 4758670 h 4758670"/>
              <a:gd name="connsiteX15" fmla="*/ 394604 w 2870216"/>
              <a:gd name="connsiteY15" fmla="*/ 4758670 h 4758670"/>
              <a:gd name="connsiteX16" fmla="*/ 0 w 2870216"/>
              <a:gd name="connsiteY16" fmla="*/ 4364066 h 4758670"/>
              <a:gd name="connsiteX17" fmla="*/ 0 w 2870216"/>
              <a:gd name="connsiteY17" fmla="*/ 1982779 h 4758670"/>
              <a:gd name="connsiteX18" fmla="*/ 0 w 2870216"/>
              <a:gd name="connsiteY18" fmla="*/ 793112 h 4758670"/>
              <a:gd name="connsiteX19" fmla="*/ 0 w 2870216"/>
              <a:gd name="connsiteY19" fmla="*/ 793112 h 4758670"/>
              <a:gd name="connsiteX20" fmla="*/ 0 w 2870216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26605 w 2894070"/>
              <a:gd name="connsiteY7" fmla="*/ 801063 h 4758670"/>
              <a:gd name="connsiteX8" fmla="*/ 2894070 w 2894070"/>
              <a:gd name="connsiteY8" fmla="*/ 1527762 h 4758670"/>
              <a:gd name="connsiteX9" fmla="*/ 2375530 w 2894070"/>
              <a:gd name="connsiteY9" fmla="*/ 1291016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26605 w 2894070"/>
              <a:gd name="connsiteY7" fmla="*/ 801063 h 4758670"/>
              <a:gd name="connsiteX8" fmla="*/ 2894070 w 2894070"/>
              <a:gd name="connsiteY8" fmla="*/ 1527762 h 4758670"/>
              <a:gd name="connsiteX9" fmla="*/ 2375530 w 2894070"/>
              <a:gd name="connsiteY9" fmla="*/ 1291016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26605 w 2894070"/>
              <a:gd name="connsiteY7" fmla="*/ 801063 h 4758670"/>
              <a:gd name="connsiteX8" fmla="*/ 2894070 w 2894070"/>
              <a:gd name="connsiteY8" fmla="*/ 1527762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26605 w 2894070"/>
              <a:gd name="connsiteY7" fmla="*/ 801063 h 4758670"/>
              <a:gd name="connsiteX8" fmla="*/ 2894070 w 2894070"/>
              <a:gd name="connsiteY8" fmla="*/ 1527762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527762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527762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424395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424395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424395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424395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424395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424395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  <a:gd name="connsiteX0" fmla="*/ 0 w 2894070"/>
              <a:gd name="connsiteY0" fmla="*/ 394604 h 4758670"/>
              <a:gd name="connsiteX1" fmla="*/ 394604 w 2894070"/>
              <a:gd name="connsiteY1" fmla="*/ 0 h 4758670"/>
              <a:gd name="connsiteX2" fmla="*/ 1381088 w 2894070"/>
              <a:gd name="connsiteY2" fmla="*/ 0 h 4758670"/>
              <a:gd name="connsiteX3" fmla="*/ 1381088 w 2894070"/>
              <a:gd name="connsiteY3" fmla="*/ 0 h 4758670"/>
              <a:gd name="connsiteX4" fmla="*/ 1972983 w 2894070"/>
              <a:gd name="connsiteY4" fmla="*/ 0 h 4758670"/>
              <a:gd name="connsiteX5" fmla="*/ 1972975 w 2894070"/>
              <a:gd name="connsiteY5" fmla="*/ 0 h 4758670"/>
              <a:gd name="connsiteX6" fmla="*/ 2367579 w 2894070"/>
              <a:gd name="connsiteY6" fmla="*/ 394604 h 4758670"/>
              <a:gd name="connsiteX7" fmla="*/ 2518653 w 2894070"/>
              <a:gd name="connsiteY7" fmla="*/ 928284 h 4758670"/>
              <a:gd name="connsiteX8" fmla="*/ 2894070 w 2894070"/>
              <a:gd name="connsiteY8" fmla="*/ 1424395 h 4758670"/>
              <a:gd name="connsiteX9" fmla="*/ 2375530 w 2894070"/>
              <a:gd name="connsiteY9" fmla="*/ 1426188 h 4758670"/>
              <a:gd name="connsiteX10" fmla="*/ 2367579 w 2894070"/>
              <a:gd name="connsiteY10" fmla="*/ 4364066 h 4758670"/>
              <a:gd name="connsiteX11" fmla="*/ 1972975 w 2894070"/>
              <a:gd name="connsiteY11" fmla="*/ 4758670 h 4758670"/>
              <a:gd name="connsiteX12" fmla="*/ 1972983 w 2894070"/>
              <a:gd name="connsiteY12" fmla="*/ 4758670 h 4758670"/>
              <a:gd name="connsiteX13" fmla="*/ 1381088 w 2894070"/>
              <a:gd name="connsiteY13" fmla="*/ 4758670 h 4758670"/>
              <a:gd name="connsiteX14" fmla="*/ 1381088 w 2894070"/>
              <a:gd name="connsiteY14" fmla="*/ 4758670 h 4758670"/>
              <a:gd name="connsiteX15" fmla="*/ 394604 w 2894070"/>
              <a:gd name="connsiteY15" fmla="*/ 4758670 h 4758670"/>
              <a:gd name="connsiteX16" fmla="*/ 0 w 2894070"/>
              <a:gd name="connsiteY16" fmla="*/ 4364066 h 4758670"/>
              <a:gd name="connsiteX17" fmla="*/ 0 w 2894070"/>
              <a:gd name="connsiteY17" fmla="*/ 1982779 h 4758670"/>
              <a:gd name="connsiteX18" fmla="*/ 0 w 2894070"/>
              <a:gd name="connsiteY18" fmla="*/ 793112 h 4758670"/>
              <a:gd name="connsiteX19" fmla="*/ 0 w 2894070"/>
              <a:gd name="connsiteY19" fmla="*/ 793112 h 4758670"/>
              <a:gd name="connsiteX20" fmla="*/ 0 w 2894070"/>
              <a:gd name="connsiteY20" fmla="*/ 394604 h 475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94070" h="4758670">
                <a:moveTo>
                  <a:pt x="0" y="394604"/>
                </a:moveTo>
                <a:cubicBezTo>
                  <a:pt x="0" y="176670"/>
                  <a:pt x="176670" y="0"/>
                  <a:pt x="394604" y="0"/>
                </a:cubicBezTo>
                <a:lnTo>
                  <a:pt x="1381088" y="0"/>
                </a:lnTo>
                <a:lnTo>
                  <a:pt x="1381088" y="0"/>
                </a:lnTo>
                <a:lnTo>
                  <a:pt x="1972983" y="0"/>
                </a:lnTo>
                <a:lnTo>
                  <a:pt x="1972975" y="0"/>
                </a:lnTo>
                <a:cubicBezTo>
                  <a:pt x="2190909" y="0"/>
                  <a:pt x="2367579" y="176670"/>
                  <a:pt x="2367579" y="394604"/>
                </a:cubicBezTo>
                <a:cubicBezTo>
                  <a:pt x="2395498" y="673474"/>
                  <a:pt x="2371513" y="741026"/>
                  <a:pt x="2518653" y="928284"/>
                </a:cubicBezTo>
                <a:cubicBezTo>
                  <a:pt x="2739159" y="1205850"/>
                  <a:pt x="2768931" y="1259025"/>
                  <a:pt x="2894070" y="1424395"/>
                </a:cubicBezTo>
                <a:cubicBezTo>
                  <a:pt x="2570148" y="1224356"/>
                  <a:pt x="2387059" y="1172124"/>
                  <a:pt x="2375530" y="1426188"/>
                </a:cubicBezTo>
                <a:cubicBezTo>
                  <a:pt x="2372880" y="2450538"/>
                  <a:pt x="2370229" y="3339716"/>
                  <a:pt x="2367579" y="4364066"/>
                </a:cubicBezTo>
                <a:cubicBezTo>
                  <a:pt x="2367579" y="4582000"/>
                  <a:pt x="2190909" y="4758670"/>
                  <a:pt x="1972975" y="4758670"/>
                </a:cubicBezTo>
                <a:lnTo>
                  <a:pt x="1972983" y="4758670"/>
                </a:lnTo>
                <a:lnTo>
                  <a:pt x="1381088" y="4758670"/>
                </a:lnTo>
                <a:lnTo>
                  <a:pt x="1381088" y="4758670"/>
                </a:lnTo>
                <a:lnTo>
                  <a:pt x="394604" y="4758670"/>
                </a:lnTo>
                <a:cubicBezTo>
                  <a:pt x="176670" y="4758670"/>
                  <a:pt x="0" y="4582000"/>
                  <a:pt x="0" y="4364066"/>
                </a:cubicBezTo>
                <a:lnTo>
                  <a:pt x="0" y="1982779"/>
                </a:lnTo>
                <a:lnTo>
                  <a:pt x="0" y="793112"/>
                </a:lnTo>
                <a:lnTo>
                  <a:pt x="0" y="793112"/>
                </a:lnTo>
                <a:lnTo>
                  <a:pt x="0" y="394604"/>
                </a:lnTo>
                <a:close/>
              </a:path>
            </a:pathLst>
          </a:custGeom>
          <a:solidFill>
            <a:srgbClr val="BEDCE6"/>
          </a:solidFill>
          <a:ln w="38100">
            <a:solidFill>
              <a:srgbClr val="C1996B"/>
            </a:solidFill>
          </a:ln>
        </p:spPr>
        <p:txBody>
          <a:bodyPr vert="horz" lIns="58652" tIns="29326" rIns="58652" bIns="29326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3C3C3C"/>
                </a:solidFill>
              </a:rPr>
              <a:t>Save    </a:t>
            </a:r>
            <a:r>
              <a:rPr lang="en-US" sz="2500" spc="0" dirty="0"/>
              <a:t>s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3C3C3C"/>
                </a:solidFill>
              </a:rPr>
              <a:t>Scale   </a:t>
            </a:r>
            <a:r>
              <a:rPr lang="en-US" sz="2500" spc="0" dirty="0"/>
              <a:t>s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3C3C3C"/>
                </a:solidFill>
              </a:rPr>
              <a:t>Undo   </a:t>
            </a:r>
            <a:r>
              <a:rPr lang="en-US" sz="2500" spc="0" dirty="0"/>
              <a:t>s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3C3C3C"/>
                </a:solidFill>
              </a:rPr>
              <a:t>Copy   </a:t>
            </a:r>
            <a:r>
              <a:rPr lang="en-US" sz="2500" spc="0" dirty="0"/>
              <a:t>s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3C3C3C"/>
                </a:solidFill>
              </a:rPr>
              <a:t>Print   </a:t>
            </a:r>
            <a:r>
              <a:rPr lang="en-US" sz="2500" spc="0" dirty="0"/>
              <a:t>s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3C3C3C"/>
                </a:solidFill>
              </a:rPr>
              <a:t>Archive   </a:t>
            </a:r>
            <a:r>
              <a:rPr lang="en-US" sz="2500" spc="0" dirty="0"/>
              <a:t>s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3C3C3C"/>
                </a:solidFill>
              </a:rPr>
              <a:t>Modify   </a:t>
            </a:r>
            <a:r>
              <a:rPr lang="en-US" sz="2500" spc="0" dirty="0"/>
              <a:t>s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3C3C3C"/>
                </a:solidFill>
              </a:rPr>
              <a:t>Space   </a:t>
            </a:r>
            <a:r>
              <a:rPr lang="en-US" sz="2500" spc="0" dirty="0"/>
              <a:t>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DB464E9-0893-4153-A6D6-BE166C5DBE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7" t="5317" r="23574" b="11861"/>
          <a:stretch/>
        </p:blipFill>
        <p:spPr>
          <a:xfrm>
            <a:off x="2429422" y="2551814"/>
            <a:ext cx="2367579" cy="430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516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501C90-3818-4687-B159-28DF10D7E627}"/>
              </a:ext>
            </a:extLst>
          </p:cNvPr>
          <p:cNvSpPr/>
          <p:nvPr/>
        </p:nvSpPr>
        <p:spPr>
          <a:xfrm>
            <a:off x="6190262" y="3903042"/>
            <a:ext cx="5760000" cy="25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F6A76-526F-4BB3-B921-43095F793C18}"/>
              </a:ext>
            </a:extLst>
          </p:cNvPr>
          <p:cNvSpPr/>
          <p:nvPr/>
        </p:nvSpPr>
        <p:spPr>
          <a:xfrm>
            <a:off x="241738" y="3903042"/>
            <a:ext cx="5760000" cy="25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ACDC5-D038-40CD-95AE-E868BD4B4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49" y="3903042"/>
            <a:ext cx="488517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9E443E-22FC-4724-9444-4EC9B1188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675" y="3903042"/>
            <a:ext cx="4885178" cy="25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840B4B-5593-4C80-A036-6CA5CDF2DD88}"/>
              </a:ext>
            </a:extLst>
          </p:cNvPr>
          <p:cNvSpPr txBox="1"/>
          <p:nvPr/>
        </p:nvSpPr>
        <p:spPr>
          <a:xfrm>
            <a:off x="421738" y="1894528"/>
            <a:ext cx="5400000" cy="1874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3C3C3C"/>
                </a:solidFill>
                <a:latin typeface="Portrait Light"/>
              </a:rPr>
              <a:t>Click-Based</a:t>
            </a:r>
          </a:p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3C3C3C"/>
                </a:solidFill>
                <a:latin typeface="Portrait Light"/>
              </a:rPr>
              <a:t>Direct Modelling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3C3C3C"/>
                </a:solidFill>
                <a:latin typeface="Portrait Light"/>
              </a:rPr>
              <a:t>Nonadaptive Geometry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3C3C3C"/>
                </a:solidFill>
                <a:latin typeface="Portrait Light"/>
              </a:rPr>
              <a:t>Unanalysable Outcome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3C3C3C"/>
                </a:solidFill>
                <a:latin typeface="Portrait Light"/>
              </a:rPr>
              <a:t>Non-recyclable Product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E998DAC-B735-4429-8F66-386CB4535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" t="7592" r="68913" b="8357"/>
          <a:stretch/>
        </p:blipFill>
        <p:spPr bwMode="auto">
          <a:xfrm>
            <a:off x="2622959" y="663663"/>
            <a:ext cx="99755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1C41288-0142-4040-8CD5-A31EB0942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r="61862"/>
          <a:stretch/>
        </p:blipFill>
        <p:spPr bwMode="auto">
          <a:xfrm>
            <a:off x="8571486" y="663663"/>
            <a:ext cx="99755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24F7AD-D824-41C7-BACE-04FE377EAE38}"/>
              </a:ext>
            </a:extLst>
          </p:cNvPr>
          <p:cNvSpPr txBox="1"/>
          <p:nvPr/>
        </p:nvSpPr>
        <p:spPr>
          <a:xfrm>
            <a:off x="6370264" y="1894528"/>
            <a:ext cx="5400000" cy="1874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3C3C3C"/>
                </a:solidFill>
                <a:latin typeface="Portrait Light"/>
              </a:rPr>
              <a:t>Algorithm Based</a:t>
            </a:r>
          </a:p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3C3C3C"/>
                </a:solidFill>
                <a:latin typeface="Portrait Light"/>
              </a:rPr>
              <a:t>Indirect Modelling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3C3C3C"/>
                </a:solidFill>
                <a:latin typeface="Portrait Light"/>
              </a:rPr>
              <a:t>Adaptive Geometry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3C3C3C"/>
                </a:solidFill>
                <a:latin typeface="Portrait Light"/>
              </a:rPr>
              <a:t>Analysable Outcome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3C3C3C"/>
                </a:solidFill>
                <a:latin typeface="Portrait Light"/>
              </a:rPr>
              <a:t>Recyclable Product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858343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>
            <a:extLst>
              <a:ext uri="{FF2B5EF4-FFF2-40B4-BE49-F238E27FC236}">
                <a16:creationId xmlns:a16="http://schemas.microsoft.com/office/drawing/2014/main" id="{3A6D076F-2DAA-4A72-A33B-FFEBD9AC5250}"/>
              </a:ext>
            </a:extLst>
          </p:cNvPr>
          <p:cNvSpPr txBox="1">
            <a:spLocks/>
          </p:cNvSpPr>
          <p:nvPr/>
        </p:nvSpPr>
        <p:spPr>
          <a:xfrm>
            <a:off x="3396000" y="1241555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Linear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</a:t>
            </a: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Staging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43A255A-A1D4-466F-A5A8-84FC5A57A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" t="17966" r="1743"/>
          <a:stretch/>
        </p:blipFill>
        <p:spPr>
          <a:xfrm>
            <a:off x="1416000" y="1961555"/>
            <a:ext cx="9360000" cy="47725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B945A0D-C303-441E-8401-5C7EB99CAC80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development</a:t>
            </a:r>
            <a:endParaRPr lang="en-US" sz="4000" spc="0" dirty="0">
              <a:latin typeface="Fi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7020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EA7065BA-EDF3-4C4A-A9C9-452F08A3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405512"/>
            <a:ext cx="10080000" cy="6046976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5AAFD0D3-CE55-4C09-A30B-A15B90891847}"/>
              </a:ext>
            </a:extLst>
          </p:cNvPr>
          <p:cNvSpPr txBox="1">
            <a:spLocks/>
          </p:cNvSpPr>
          <p:nvPr/>
        </p:nvSpPr>
        <p:spPr>
          <a:xfrm>
            <a:off x="10031464" y="3249000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Project Budget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779D4D1B-4BE8-470C-9864-B162E87C9DD6}"/>
              </a:ext>
            </a:extLst>
          </p:cNvPr>
          <p:cNvSpPr txBox="1">
            <a:spLocks/>
          </p:cNvSpPr>
          <p:nvPr/>
        </p:nvSpPr>
        <p:spPr>
          <a:xfrm>
            <a:off x="1160178" y="766483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Output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Quality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3DF5A55B-6BE6-4E6A-AFCE-5BAB0B81A3F7}"/>
              </a:ext>
            </a:extLst>
          </p:cNvPr>
          <p:cNvSpPr txBox="1">
            <a:spLocks/>
          </p:cNvSpPr>
          <p:nvPr/>
        </p:nvSpPr>
        <p:spPr>
          <a:xfrm>
            <a:off x="1160178" y="5731517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Depth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of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Study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03150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D753F-B8CE-4A88-9855-94A2A5480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" t="17966" r="1743"/>
          <a:stretch/>
        </p:blipFill>
        <p:spPr>
          <a:xfrm>
            <a:off x="1416000" y="1961555"/>
            <a:ext cx="9360000" cy="477257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7DF9BB0-D63C-498F-A440-C2EEA34730D7}"/>
              </a:ext>
            </a:extLst>
          </p:cNvPr>
          <p:cNvSpPr txBox="1">
            <a:spLocks/>
          </p:cNvSpPr>
          <p:nvPr/>
        </p:nvSpPr>
        <p:spPr>
          <a:xfrm>
            <a:off x="0" y="52155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budget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51EB3D08-8B4F-4ED2-883C-889B39D4AAED}"/>
              </a:ext>
            </a:extLst>
          </p:cNvPr>
          <p:cNvSpPr txBox="1">
            <a:spLocks/>
          </p:cNvSpPr>
          <p:nvPr/>
        </p:nvSpPr>
        <p:spPr>
          <a:xfrm>
            <a:off x="3396000" y="1241555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CAD-</a:t>
            </a: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based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7376246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sky, outdoor, building, apartment building&#10;&#10;Description automatically generated">
            <a:extLst>
              <a:ext uri="{FF2B5EF4-FFF2-40B4-BE49-F238E27FC236}">
                <a16:creationId xmlns:a16="http://schemas.microsoft.com/office/drawing/2014/main" id="{AE8F53DB-33C6-48D9-B7AC-724DA7D560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7" r="7549"/>
          <a:stretch/>
        </p:blipFill>
        <p:spPr>
          <a:xfrm>
            <a:off x="7756989" y="-1"/>
            <a:ext cx="4435010" cy="2944701"/>
          </a:xfrm>
          <a:prstGeom prst="rect">
            <a:avLst/>
          </a:prstGeom>
        </p:spPr>
      </p:pic>
      <p:pic>
        <p:nvPicPr>
          <p:cNvPr id="17" name="Picture 16" descr="A picture containing outdoor, sky, building, city&#10;&#10;Description automatically generated">
            <a:extLst>
              <a:ext uri="{FF2B5EF4-FFF2-40B4-BE49-F238E27FC236}">
                <a16:creationId xmlns:a16="http://schemas.microsoft.com/office/drawing/2014/main" id="{FC2B515D-992A-46FA-A010-FFB481DE92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8" r="24272"/>
          <a:stretch/>
        </p:blipFill>
        <p:spPr>
          <a:xfrm>
            <a:off x="0" y="2701448"/>
            <a:ext cx="3635189" cy="4156551"/>
          </a:xfrm>
          <a:prstGeom prst="rect">
            <a:avLst/>
          </a:prstGeom>
        </p:spPr>
      </p:pic>
      <p:pic>
        <p:nvPicPr>
          <p:cNvPr id="19" name="Picture 18" descr="Diagram, engineering drawing&#10;&#10;Description automatically generated">
            <a:extLst>
              <a:ext uri="{FF2B5EF4-FFF2-40B4-BE49-F238E27FC236}">
                <a16:creationId xmlns:a16="http://schemas.microsoft.com/office/drawing/2014/main" id="{43DCEDA2-D450-4010-8652-A620D94566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589" y="3428999"/>
            <a:ext cx="4572000" cy="3429000"/>
          </a:xfrm>
          <a:prstGeom prst="rect">
            <a:avLst/>
          </a:prstGeom>
        </p:spPr>
      </p:pic>
      <p:pic>
        <p:nvPicPr>
          <p:cNvPr id="21" name="Picture 20" descr="A picture containing outdoor, building, sky, bicycle&#10;&#10;Description automatically generated">
            <a:extLst>
              <a:ext uri="{FF2B5EF4-FFF2-40B4-BE49-F238E27FC236}">
                <a16:creationId xmlns:a16="http://schemas.microsoft.com/office/drawing/2014/main" id="{7FB2E4F4-8977-481B-909C-7114B78C561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r="14471" b="7203"/>
          <a:stretch/>
        </p:blipFill>
        <p:spPr>
          <a:xfrm>
            <a:off x="3883589" y="0"/>
            <a:ext cx="3625000" cy="3179928"/>
          </a:xfrm>
          <a:prstGeom prst="rect">
            <a:avLst/>
          </a:prstGeom>
        </p:spPr>
      </p:pic>
      <p:pic>
        <p:nvPicPr>
          <p:cNvPr id="25" name="Picture 24" descr="A picture containing grass, outdoor, apartment building&#10;&#10;Description automatically generated">
            <a:extLst>
              <a:ext uri="{FF2B5EF4-FFF2-40B4-BE49-F238E27FC236}">
                <a16:creationId xmlns:a16="http://schemas.microsoft.com/office/drawing/2014/main" id="{163B9294-BC86-4E3E-A60C-1A9A135BCB2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05"/>
          <a:stretch/>
        </p:blipFill>
        <p:spPr>
          <a:xfrm>
            <a:off x="0" y="0"/>
            <a:ext cx="3386790" cy="2203306"/>
          </a:xfrm>
          <a:prstGeom prst="rect">
            <a:avLst/>
          </a:prstGeom>
        </p:spPr>
      </p:pic>
      <p:pic>
        <p:nvPicPr>
          <p:cNvPr id="27" name="Picture 26" descr="A picture containing transport, military vehicle&#10;&#10;Description automatically generated">
            <a:extLst>
              <a:ext uri="{FF2B5EF4-FFF2-40B4-BE49-F238E27FC236}">
                <a16:creationId xmlns:a16="http://schemas.microsoft.com/office/drawing/2014/main" id="{23E8CCDA-4FD2-47E5-BAAF-DF0076F5087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1" r="16052" b="8613"/>
          <a:stretch/>
        </p:blipFill>
        <p:spPr>
          <a:xfrm>
            <a:off x="8703989" y="3927141"/>
            <a:ext cx="3488011" cy="293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5187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ngbom PPT Scandia">
  <a:themeElements>
    <a:clrScheme name="Tengbo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4E5E"/>
      </a:accent1>
      <a:accent2>
        <a:srgbClr val="FFCB05"/>
      </a:accent2>
      <a:accent3>
        <a:srgbClr val="46C1BE"/>
      </a:accent3>
      <a:accent4>
        <a:srgbClr val="8CB9CA"/>
      </a:accent4>
      <a:accent5>
        <a:srgbClr val="B1A9A7"/>
      </a:accent5>
      <a:accent6>
        <a:srgbClr val="D7BA8A"/>
      </a:accent6>
      <a:hlink>
        <a:srgbClr val="0563C1"/>
      </a:hlink>
      <a:folHlink>
        <a:srgbClr val="954F72"/>
      </a:folHlink>
    </a:clrScheme>
    <a:fontScheme name="Tengbom Scandia">
      <a:majorFont>
        <a:latin typeface="Tengbom Scandia"/>
        <a:ea typeface=""/>
        <a:cs typeface=""/>
      </a:majorFont>
      <a:minorFont>
        <a:latin typeface="Tengbom Scandi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 Tengbom Scandia 4.3.potx" id="{FF860F7C-2E09-4268-8941-576F8A4068D9}" vid="{9924616A-EBF3-4623-A8A5-F6A568A700E3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A831E8F3835144D992753860C3F4A99" ma:contentTypeVersion="2" ma:contentTypeDescription="Skapa ett nytt dokument." ma:contentTypeScope="" ma:versionID="1c7edd8df74d45993889db9998234815">
  <xsd:schema xmlns:xsd="http://www.w3.org/2001/XMLSchema" xmlns:xs="http://www.w3.org/2001/XMLSchema" xmlns:p="http://schemas.microsoft.com/office/2006/metadata/properties" xmlns:ns2="7c4ae015-a3d8-4f1d-a658-6e280f94b971" targetNamespace="http://schemas.microsoft.com/office/2006/metadata/properties" ma:root="true" ma:fieldsID="264881fcb65e3f25031cdcb7f3d2ba90" ns2:_="">
    <xsd:import namespace="7c4ae015-a3d8-4f1d-a658-6e280f94b9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4ae015-a3d8-4f1d-a658-6e280f94b9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A2DA1B-89EE-48D4-B11D-F3A8679F9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67B163-6673-4C9D-A8CF-0482D2AD3CCC}">
  <ds:schemaRefs>
    <ds:schemaRef ds:uri="http://purl.org/dc/dcmitype/"/>
    <ds:schemaRef ds:uri="7c4ae015-a3d8-4f1d-a658-6e280f94b971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35184B2-739D-4A6D-B540-620DE656DD9F}">
  <ds:schemaRefs>
    <ds:schemaRef ds:uri="7c4ae015-a3d8-4f1d-a658-6e280f94b97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 Tengbom Scandia 4.3</Template>
  <TotalTime>2847</TotalTime>
  <Words>438</Words>
  <Application>Microsoft Office PowerPoint</Application>
  <PresentationFormat>Widescreen</PresentationFormat>
  <Paragraphs>184</Paragraphs>
  <Slides>30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Calibri</vt:lpstr>
      <vt:lpstr>Circular Std</vt:lpstr>
      <vt:lpstr>Circular Std Bold</vt:lpstr>
      <vt:lpstr>Circular Std Book</vt:lpstr>
      <vt:lpstr>Fino</vt:lpstr>
      <vt:lpstr>Portrait Light</vt:lpstr>
      <vt:lpstr>Rod</vt:lpstr>
      <vt:lpstr>Tengbom Scandia</vt:lpstr>
      <vt:lpstr>Tengbom Scandia Bold Stencil</vt:lpstr>
      <vt:lpstr>Tengbom Scandia Medium</vt:lpstr>
      <vt:lpstr>Tengbom PPT Scandia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Tengbom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Samverkan</dc:title>
  <dc:creator>Gunilla Haglund</dc:creator>
  <cp:lastModifiedBy>Mohamed Ossama Gabrallah</cp:lastModifiedBy>
  <cp:revision>59</cp:revision>
  <cp:lastPrinted>2021-06-28T09:24:38Z</cp:lastPrinted>
  <dcterms:created xsi:type="dcterms:W3CDTF">2016-08-23T17:02:57Z</dcterms:created>
  <dcterms:modified xsi:type="dcterms:W3CDTF">2021-11-02T22:40:26Z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0x010100EA831E8F3835144D992753860C3F4A99</vt:lpwstr>
  </property>
</Properties>
</file>